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5" r:id="rId1"/>
  </p:sldMasterIdLst>
  <p:sldIdLst>
    <p:sldId id="256" r:id="rId2"/>
    <p:sldId id="258" r:id="rId3"/>
    <p:sldId id="263" r:id="rId4"/>
    <p:sldId id="259" r:id="rId5"/>
    <p:sldId id="260" r:id="rId6"/>
    <p:sldId id="261" r:id="rId7"/>
    <p:sldId id="262" r:id="rId8"/>
    <p:sldId id="265" r:id="rId9"/>
    <p:sldId id="264" r:id="rId10"/>
    <p:sldId id="270" r:id="rId11"/>
    <p:sldId id="269" r:id="rId12"/>
    <p:sldId id="271" r:id="rId13"/>
    <p:sldId id="266" r:id="rId14"/>
    <p:sldId id="272" r:id="rId15"/>
    <p:sldId id="267" r:id="rId16"/>
    <p:sldId id="268"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D1725"/>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74"/>
  </p:normalViewPr>
  <p:slideViewPr>
    <p:cSldViewPr snapToGrid="0" snapToObjects="1">
      <p:cViewPr varScale="1">
        <p:scale>
          <a:sx n="66" d="100"/>
          <a:sy n="66" d="100"/>
        </p:scale>
        <p:origin x="2406" y="33"/>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3031782" y="569311"/>
            <a:ext cx="5655018" cy="2040759"/>
          </a:xfrm>
        </p:spPr>
        <p:txBody>
          <a:bodyPr/>
          <a:lstStyle/>
          <a:p>
            <a:r>
              <a:rPr lang="en-US" dirty="0"/>
              <a:t>Click to edit Master </a:t>
            </a:r>
            <a:br>
              <a:rPr lang="en-US" dirty="0"/>
            </a:br>
            <a:r>
              <a:rPr lang="en-US" dirty="0"/>
              <a:t>title style</a:t>
            </a:r>
          </a:p>
        </p:txBody>
      </p:sp>
      <p:sp>
        <p:nvSpPr>
          <p:cNvPr id="3" name="Subtitle 2"/>
          <p:cNvSpPr>
            <a:spLocks noGrp="1"/>
          </p:cNvSpPr>
          <p:nvPr>
            <p:ph type="subTitle" idx="1"/>
          </p:nvPr>
        </p:nvSpPr>
        <p:spPr>
          <a:xfrm>
            <a:off x="3031782" y="2890346"/>
            <a:ext cx="5655017" cy="2748455"/>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8" name="Picture Placeholder 2"/>
          <p:cNvSpPr>
            <a:spLocks noGrp="1"/>
          </p:cNvSpPr>
          <p:nvPr>
            <p:ph type="pic" idx="14"/>
          </p:nvPr>
        </p:nvSpPr>
        <p:spPr>
          <a:xfrm>
            <a:off x="0" y="0"/>
            <a:ext cx="2758966" cy="5940101"/>
          </a:xfrm>
          <a:solidFill>
            <a:srgbClr val="545651"/>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or click icon to add</a:t>
            </a:r>
          </a:p>
        </p:txBody>
      </p:sp>
    </p:spTree>
    <p:extLst>
      <p:ext uri="{BB962C8B-B14F-4D97-AF65-F5344CB8AC3E}">
        <p14:creationId xmlns:p14="http://schemas.microsoft.com/office/powerpoint/2010/main" val="42224216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pic>
        <p:nvPicPr>
          <p:cNvPr id="6" name="Picture 5" descr="bg.jpg"/>
          <p:cNvPicPr>
            <a:picLocks noChangeAspect="1"/>
          </p:cNvPicPr>
          <p:nvPr userDrawn="1"/>
        </p:nvPicPr>
        <p:blipFill>
          <a:blip r:embed="rId2" cstate="email">
            <a:alphaModFix amt="60000"/>
            <a:extLst>
              <a:ext uri="{28A0092B-C50C-407E-A947-70E740481C1C}">
                <a14:useLocalDpi xmlns:a14="http://schemas.microsoft.com/office/drawing/2010/main" val="0"/>
              </a:ext>
            </a:extLst>
          </a:blip>
          <a:stretch>
            <a:fillRect/>
          </a:stretch>
        </p:blipFill>
        <p:spPr>
          <a:xfrm>
            <a:off x="0" y="-19707"/>
            <a:ext cx="9144000" cy="6877707"/>
          </a:xfrm>
          <a:prstGeom prst="rect">
            <a:avLst/>
          </a:prstGeom>
        </p:spPr>
      </p:pic>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3853219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Tree>
    <p:extLst>
      <p:ext uri="{BB962C8B-B14F-4D97-AF65-F5344CB8AC3E}">
        <p14:creationId xmlns:p14="http://schemas.microsoft.com/office/powerpoint/2010/main" val="37479464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015932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7686884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6" name="Picture Placeholder 2"/>
          <p:cNvSpPr>
            <a:spLocks noGrp="1"/>
          </p:cNvSpPr>
          <p:nvPr>
            <p:ph type="pic" idx="13"/>
          </p:nvPr>
        </p:nvSpPr>
        <p:spPr>
          <a:xfrm>
            <a:off x="401086" y="430146"/>
            <a:ext cx="8397229" cy="5182226"/>
          </a:xfrm>
          <a:solidFill>
            <a:srgbClr val="545651"/>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or click icon to add</a:t>
            </a:r>
          </a:p>
        </p:txBody>
      </p:sp>
    </p:spTree>
    <p:extLst>
      <p:ext uri="{BB962C8B-B14F-4D97-AF65-F5344CB8AC3E}">
        <p14:creationId xmlns:p14="http://schemas.microsoft.com/office/powerpoint/2010/main" val="71163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63338" y="274639"/>
            <a:ext cx="8123462" cy="1143000"/>
          </a:xfrm>
        </p:spPr>
        <p:txBody>
          <a:bodyPr/>
          <a:lstStyle/>
          <a:p>
            <a:r>
              <a:rPr lang="en-US"/>
              <a:t>Click to edit Master title style</a:t>
            </a:r>
          </a:p>
        </p:txBody>
      </p:sp>
      <p:sp>
        <p:nvSpPr>
          <p:cNvPr id="3" name="Content Placeholder 2"/>
          <p:cNvSpPr>
            <a:spLocks noGrp="1"/>
          </p:cNvSpPr>
          <p:nvPr>
            <p:ph idx="1"/>
          </p:nvPr>
        </p:nvSpPr>
        <p:spPr>
          <a:xfrm>
            <a:off x="563338" y="1600201"/>
            <a:ext cx="8123462" cy="3950721"/>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Picture Placeholder 2"/>
          <p:cNvSpPr>
            <a:spLocks noGrp="1"/>
          </p:cNvSpPr>
          <p:nvPr>
            <p:ph type="pic" idx="13"/>
          </p:nvPr>
        </p:nvSpPr>
        <p:spPr>
          <a:xfrm>
            <a:off x="6234386" y="1600201"/>
            <a:ext cx="2452414" cy="2988015"/>
          </a:xfrm>
          <a:solidFill>
            <a:srgbClr val="545651"/>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or click icon to add</a:t>
            </a:r>
          </a:p>
        </p:txBody>
      </p:sp>
    </p:spTree>
    <p:extLst>
      <p:ext uri="{BB962C8B-B14F-4D97-AF65-F5344CB8AC3E}">
        <p14:creationId xmlns:p14="http://schemas.microsoft.com/office/powerpoint/2010/main" val="23132284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19402" y="4501931"/>
            <a:ext cx="7675313" cy="1267044"/>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819402" y="3011380"/>
            <a:ext cx="7675314" cy="139552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8" name="Picture Placeholder 2"/>
          <p:cNvSpPr>
            <a:spLocks noGrp="1"/>
          </p:cNvSpPr>
          <p:nvPr>
            <p:ph type="pic" idx="13"/>
          </p:nvPr>
        </p:nvSpPr>
        <p:spPr>
          <a:xfrm>
            <a:off x="819401" y="378937"/>
            <a:ext cx="7675313" cy="2417007"/>
          </a:xfrm>
          <a:solidFill>
            <a:srgbClr val="545651"/>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or click icon to add</a:t>
            </a:r>
          </a:p>
        </p:txBody>
      </p:sp>
    </p:spTree>
    <p:extLst>
      <p:ext uri="{BB962C8B-B14F-4D97-AF65-F5344CB8AC3E}">
        <p14:creationId xmlns:p14="http://schemas.microsoft.com/office/powerpoint/2010/main" val="41142731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99458" y="274639"/>
            <a:ext cx="8287342" cy="1143000"/>
          </a:xfrm>
        </p:spPr>
        <p:txBody>
          <a:bodyPr/>
          <a:lstStyle/>
          <a:p>
            <a:r>
              <a:rPr lang="en-US" dirty="0"/>
              <a:t>Click to edit Master title style</a:t>
            </a:r>
          </a:p>
        </p:txBody>
      </p:sp>
      <p:sp>
        <p:nvSpPr>
          <p:cNvPr id="3" name="Content Placeholder 2"/>
          <p:cNvSpPr>
            <a:spLocks noGrp="1"/>
          </p:cNvSpPr>
          <p:nvPr>
            <p:ph sz="half" idx="1"/>
          </p:nvPr>
        </p:nvSpPr>
        <p:spPr>
          <a:xfrm>
            <a:off x="399458" y="1600201"/>
            <a:ext cx="4097003" cy="408386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732039" y="1600201"/>
            <a:ext cx="3954763" cy="408386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2262540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758966" y="274637"/>
            <a:ext cx="5927834" cy="741363"/>
          </a:xfrm>
        </p:spPr>
        <p:txBody>
          <a:bodyPr>
            <a:noAutofit/>
          </a:bodyPr>
          <a:lstStyle>
            <a:lvl1pPr>
              <a:defRPr sz="3800"/>
            </a:lvl1pPr>
          </a:lstStyle>
          <a:p>
            <a:r>
              <a:rPr lang="en-US"/>
              <a:t>Click to edit Master title style</a:t>
            </a:r>
            <a:endParaRPr lang="en-US" dirty="0"/>
          </a:p>
        </p:txBody>
      </p:sp>
      <p:sp>
        <p:nvSpPr>
          <p:cNvPr id="3" name="Text Placeholder 2"/>
          <p:cNvSpPr>
            <a:spLocks noGrp="1"/>
          </p:cNvSpPr>
          <p:nvPr>
            <p:ph type="body" idx="1"/>
          </p:nvPr>
        </p:nvSpPr>
        <p:spPr>
          <a:xfrm>
            <a:off x="2758966" y="1215232"/>
            <a:ext cx="299544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758966" y="1854994"/>
            <a:ext cx="2995448" cy="385979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5929586" y="1215232"/>
            <a:ext cx="2757214"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929586" y="1854994"/>
            <a:ext cx="2757214" cy="385979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Picture Placeholder 2"/>
          <p:cNvSpPr>
            <a:spLocks noGrp="1"/>
          </p:cNvSpPr>
          <p:nvPr>
            <p:ph type="pic" idx="13"/>
          </p:nvPr>
        </p:nvSpPr>
        <p:spPr>
          <a:xfrm>
            <a:off x="155267" y="274637"/>
            <a:ext cx="2452414" cy="2623723"/>
          </a:xfrm>
          <a:solidFill>
            <a:srgbClr val="545651"/>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or click icon to add</a:t>
            </a:r>
          </a:p>
        </p:txBody>
      </p:sp>
      <p:sp>
        <p:nvSpPr>
          <p:cNvPr id="12" name="Picture Placeholder 2"/>
          <p:cNvSpPr>
            <a:spLocks noGrp="1"/>
          </p:cNvSpPr>
          <p:nvPr>
            <p:ph type="pic" idx="14"/>
          </p:nvPr>
        </p:nvSpPr>
        <p:spPr>
          <a:xfrm>
            <a:off x="155267" y="3116479"/>
            <a:ext cx="2452414" cy="2598308"/>
          </a:xfrm>
          <a:solidFill>
            <a:srgbClr val="545651"/>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or click icon to add</a:t>
            </a:r>
          </a:p>
        </p:txBody>
      </p:sp>
    </p:spTree>
    <p:extLst>
      <p:ext uri="{BB962C8B-B14F-4D97-AF65-F5344CB8AC3E}">
        <p14:creationId xmlns:p14="http://schemas.microsoft.com/office/powerpoint/2010/main" val="3136446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4961109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6" name="Picture Placeholder 2"/>
          <p:cNvSpPr>
            <a:spLocks noGrp="1"/>
          </p:cNvSpPr>
          <p:nvPr>
            <p:ph type="pic" idx="13"/>
          </p:nvPr>
        </p:nvSpPr>
        <p:spPr>
          <a:xfrm>
            <a:off x="216723" y="348214"/>
            <a:ext cx="3890524" cy="5233432"/>
          </a:xfrm>
          <a:solidFill>
            <a:srgbClr val="545651"/>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or click icon to add</a:t>
            </a:r>
          </a:p>
        </p:txBody>
      </p:sp>
      <p:sp>
        <p:nvSpPr>
          <p:cNvPr id="7" name="Content Placeholder 2"/>
          <p:cNvSpPr>
            <a:spLocks noGrp="1"/>
          </p:cNvSpPr>
          <p:nvPr>
            <p:ph idx="1"/>
          </p:nvPr>
        </p:nvSpPr>
        <p:spPr>
          <a:xfrm>
            <a:off x="4363309" y="348214"/>
            <a:ext cx="4435005" cy="530512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71163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60901" y="273049"/>
            <a:ext cx="5050305" cy="1162051"/>
          </a:xfrm>
        </p:spPr>
        <p:txBody>
          <a:bodyPr anchor="b"/>
          <a:lstStyle>
            <a:lvl1pPr algn="l">
              <a:defRPr sz="2000" b="1"/>
            </a:lvl1pPr>
          </a:lstStyle>
          <a:p>
            <a:r>
              <a:rPr lang="en-US" dirty="0"/>
              <a:t>Click to edit Master title style</a:t>
            </a:r>
          </a:p>
        </p:txBody>
      </p:sp>
      <p:sp>
        <p:nvSpPr>
          <p:cNvPr id="3" name="Content Placeholder 2"/>
          <p:cNvSpPr>
            <a:spLocks noGrp="1"/>
          </p:cNvSpPr>
          <p:nvPr>
            <p:ph idx="1"/>
          </p:nvPr>
        </p:nvSpPr>
        <p:spPr>
          <a:xfrm>
            <a:off x="5964622" y="273052"/>
            <a:ext cx="2722179" cy="53802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60901" y="1435102"/>
            <a:ext cx="5050305" cy="421823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Tree>
    <p:extLst>
      <p:ext uri="{BB962C8B-B14F-4D97-AF65-F5344CB8AC3E}">
        <p14:creationId xmlns:p14="http://schemas.microsoft.com/office/powerpoint/2010/main" val="3538582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47703" y="4800601"/>
            <a:ext cx="7939097" cy="566738"/>
          </a:xfrm>
        </p:spPr>
        <p:txBody>
          <a:bodyPr anchor="b"/>
          <a:lstStyle>
            <a:lvl1pPr algn="l">
              <a:defRPr sz="2000" b="1"/>
            </a:lvl1pPr>
          </a:lstStyle>
          <a:p>
            <a:r>
              <a:rPr lang="en-US" dirty="0"/>
              <a:t>Click to edit Master title style</a:t>
            </a:r>
          </a:p>
        </p:txBody>
      </p:sp>
      <p:sp>
        <p:nvSpPr>
          <p:cNvPr id="3" name="Picture Placeholder 2"/>
          <p:cNvSpPr>
            <a:spLocks noGrp="1"/>
          </p:cNvSpPr>
          <p:nvPr>
            <p:ph type="pic" idx="1"/>
          </p:nvPr>
        </p:nvSpPr>
        <p:spPr>
          <a:xfrm>
            <a:off x="747703" y="402898"/>
            <a:ext cx="7939097" cy="432467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p>
        </p:txBody>
      </p:sp>
      <p:sp>
        <p:nvSpPr>
          <p:cNvPr id="4" name="Text Placeholder 3"/>
          <p:cNvSpPr>
            <a:spLocks noGrp="1"/>
          </p:cNvSpPr>
          <p:nvPr>
            <p:ph type="body" sz="half" idx="2"/>
          </p:nvPr>
        </p:nvSpPr>
        <p:spPr>
          <a:xfrm>
            <a:off x="747703" y="5367338"/>
            <a:ext cx="7939097" cy="43962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104340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bg.jpg"/>
          <p:cNvPicPr>
            <a:picLocks noChangeAspect="1"/>
          </p:cNvPicPr>
          <p:nvPr/>
        </p:nvPicPr>
        <p:blipFill>
          <a:blip r:embed="rId16" cstate="email">
            <a:alphaModFix amt="60000"/>
            <a:extLst>
              <a:ext uri="{28A0092B-C50C-407E-A947-70E740481C1C}">
                <a14:useLocalDpi xmlns:a14="http://schemas.microsoft.com/office/drawing/2010/main" val="0"/>
              </a:ext>
            </a:extLst>
          </a:blip>
          <a:stretch>
            <a:fillRect/>
          </a:stretch>
        </p:blipFill>
        <p:spPr>
          <a:xfrm>
            <a:off x="0" y="-19707"/>
            <a:ext cx="9144000" cy="6877707"/>
          </a:xfrm>
          <a:prstGeom prst="rect">
            <a:avLst/>
          </a:prstGeom>
        </p:spPr>
      </p:pic>
      <p:sp>
        <p:nvSpPr>
          <p:cNvPr id="2" name="Title Placeholder 1"/>
          <p:cNvSpPr>
            <a:spLocks noGrp="1"/>
          </p:cNvSpPr>
          <p:nvPr>
            <p:ph type="title"/>
          </p:nvPr>
        </p:nvSpPr>
        <p:spPr>
          <a:xfrm>
            <a:off x="686248" y="274639"/>
            <a:ext cx="8000552"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86248" y="1600201"/>
            <a:ext cx="8000552" cy="3950721"/>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Rectangle 7"/>
          <p:cNvSpPr/>
          <p:nvPr/>
        </p:nvSpPr>
        <p:spPr>
          <a:xfrm>
            <a:off x="2" y="5940101"/>
            <a:ext cx="9143998" cy="917899"/>
          </a:xfrm>
          <a:prstGeom prst="rect">
            <a:avLst/>
          </a:prstGeom>
          <a:solidFill>
            <a:srgbClr val="5D172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1" name="Picture 10"/>
          <p:cNvPicPr>
            <a:picLocks noChangeAspect="1"/>
          </p:cNvPicPr>
          <p:nvPr userDrawn="1"/>
        </p:nvPicPr>
        <p:blipFill>
          <a:blip r:embed="rId17" cstate="email">
            <a:extLst>
              <a:ext uri="{28A0092B-C50C-407E-A947-70E740481C1C}">
                <a14:useLocalDpi xmlns:a14="http://schemas.microsoft.com/office/drawing/2010/main" val="0"/>
              </a:ext>
            </a:extLst>
          </a:blip>
          <a:stretch>
            <a:fillRect/>
          </a:stretch>
        </p:blipFill>
        <p:spPr>
          <a:xfrm>
            <a:off x="299864" y="6126164"/>
            <a:ext cx="3309760" cy="567851"/>
          </a:xfrm>
          <a:prstGeom prst="rect">
            <a:avLst/>
          </a:prstGeom>
        </p:spPr>
      </p:pic>
      <p:sp>
        <p:nvSpPr>
          <p:cNvPr id="9" name="TextBox 8"/>
          <p:cNvSpPr txBox="1"/>
          <p:nvPr userDrawn="1"/>
        </p:nvSpPr>
        <p:spPr>
          <a:xfrm>
            <a:off x="5408042" y="6216620"/>
            <a:ext cx="3461968" cy="646331"/>
          </a:xfrm>
          <a:prstGeom prst="rect">
            <a:avLst/>
          </a:prstGeom>
          <a:noFill/>
        </p:spPr>
        <p:txBody>
          <a:bodyPr wrap="square" rtlCol="0">
            <a:spAutoFit/>
          </a:bodyPr>
          <a:lstStyle/>
          <a:p>
            <a:pPr algn="r"/>
            <a:r>
              <a:rPr lang="en-US" dirty="0">
                <a:solidFill>
                  <a:schemeClr val="bg1"/>
                </a:solidFill>
                <a:latin typeface="+mj-lt"/>
              </a:rPr>
              <a:t>Office of Research Compliance and Security</a:t>
            </a:r>
          </a:p>
        </p:txBody>
      </p:sp>
    </p:spTree>
    <p:extLst>
      <p:ext uri="{BB962C8B-B14F-4D97-AF65-F5344CB8AC3E}">
        <p14:creationId xmlns:p14="http://schemas.microsoft.com/office/powerpoint/2010/main" val="3071752193"/>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4" r:id="rId8"/>
    <p:sldLayoutId id="2147483685" r:id="rId9"/>
    <p:sldLayoutId id="2147483686" r:id="rId10"/>
    <p:sldLayoutId id="2147483687" r:id="rId11"/>
    <p:sldLayoutId id="2147483688" r:id="rId12"/>
    <p:sldLayoutId id="2147483689" r:id="rId13"/>
    <p:sldLayoutId id="2147483673" r:id="rId14"/>
  </p:sldLayoutIdLst>
  <p:txStyles>
    <p:titleStyle>
      <a:lvl1pPr algn="ctr" defTabSz="457200" rtl="0" eaLnBrk="1" latinLnBrk="0" hangingPunct="1">
        <a:spcBef>
          <a:spcPct val="0"/>
        </a:spcBef>
        <a:buNone/>
        <a:defRPr sz="4400" kern="1200">
          <a:solidFill>
            <a:schemeClr val="tx2"/>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rgbClr val="2D2E2B"/>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rgbClr val="54565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rgbClr val="54565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rgbClr val="54565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0.xml.rels><?xml version="1.0" encoding="UTF-8" standalone="yes"?>
<Relationships xmlns="http://schemas.openxmlformats.org/package/2006/relationships"><Relationship Id="rId2" Type="http://schemas.openxmlformats.org/officeDocument/2006/relationships/hyperlink" Target="https://www.law.cornell.edu/cfr/text/22/126.1" TargetMode="External"/><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3" Type="http://schemas.openxmlformats.org/officeDocument/2006/relationships/hyperlink" Target="https://www.bis.doc.gov/index.php/enforcement/oee/penalties" TargetMode="External"/><Relationship Id="rId2" Type="http://schemas.openxmlformats.org/officeDocument/2006/relationships/hyperlink" Target="https://uscode.house.gov/view.xhtml?path=/prelim@title50/chapter58/subchapter1&amp;edition=prelim" TargetMode="External"/><Relationship Id="rId1" Type="http://schemas.openxmlformats.org/officeDocument/2006/relationships/slideLayout" Target="../slideLayouts/slideLayout11.xml"/><Relationship Id="rId4" Type="http://schemas.openxmlformats.org/officeDocument/2006/relationships/hyperlink" Target="https://www.dowjones.com/professional/risk/glossary/sanctions/ofac-sanctions-penalties/#:~:text=Penalties%20for%20breaching%20OFAC%20sanctions&amp;text=As%20of%202020%2C%20parties%20that,of%20about%20%24308%2C000%20per%20violation."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2" Type="http://schemas.openxmlformats.org/officeDocument/2006/relationships/hyperlink" Target="https://volopedia.lib.utk.edu/entries/j-reece-roth/" TargetMode="External"/><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2" Type="http://schemas.openxmlformats.org/officeDocument/2006/relationships/hyperlink" Target="https://efoia.bis.doc.gov/index.php/documents/export-violations/export-violations-2013/837-e-2306/file" TargetMode="Externa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685800" y="1598870"/>
            <a:ext cx="7772400" cy="2457873"/>
          </a:xfrm>
        </p:spPr>
        <p:txBody>
          <a:bodyPr>
            <a:normAutofit/>
          </a:bodyPr>
          <a:lstStyle/>
          <a:p>
            <a:r>
              <a:rPr lang="en-US" b="1" dirty="0"/>
              <a:t>Export Control Basics</a:t>
            </a:r>
            <a:br>
              <a:rPr lang="en-US" b="1" dirty="0"/>
            </a:br>
            <a:br>
              <a:rPr lang="en-US" b="1" dirty="0"/>
            </a:br>
            <a:r>
              <a:rPr lang="en-US" sz="3100" b="1" dirty="0"/>
              <a:t>(this does not count at training for TCPs)</a:t>
            </a:r>
          </a:p>
        </p:txBody>
      </p:sp>
    </p:spTree>
    <p:extLst>
      <p:ext uri="{BB962C8B-B14F-4D97-AF65-F5344CB8AC3E}">
        <p14:creationId xmlns:p14="http://schemas.microsoft.com/office/powerpoint/2010/main" val="1126945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685800" y="164091"/>
            <a:ext cx="7772400" cy="1470025"/>
          </a:xfrm>
        </p:spPr>
        <p:txBody>
          <a:bodyPr>
            <a:normAutofit/>
          </a:bodyPr>
          <a:lstStyle/>
          <a:p>
            <a:r>
              <a:rPr lang="en-US" sz="3600" b="1" dirty="0"/>
              <a:t>126.1 countries</a:t>
            </a:r>
          </a:p>
        </p:txBody>
      </p:sp>
      <p:sp>
        <p:nvSpPr>
          <p:cNvPr id="2" name="TextBox 1">
            <a:extLst>
              <a:ext uri="{FF2B5EF4-FFF2-40B4-BE49-F238E27FC236}">
                <a16:creationId xmlns:a16="http://schemas.microsoft.com/office/drawing/2014/main" id="{6790D73A-2AAA-5812-6E0A-8465A14BECFA}"/>
              </a:ext>
            </a:extLst>
          </p:cNvPr>
          <p:cNvSpPr txBox="1"/>
          <p:nvPr/>
        </p:nvSpPr>
        <p:spPr>
          <a:xfrm>
            <a:off x="603504" y="1167772"/>
            <a:ext cx="7616952" cy="4478149"/>
          </a:xfrm>
          <a:prstGeom prst="rect">
            <a:avLst/>
          </a:prstGeom>
          <a:noFill/>
        </p:spPr>
        <p:txBody>
          <a:bodyPr wrap="square" rtlCol="0">
            <a:spAutoFit/>
          </a:bodyPr>
          <a:lstStyle/>
          <a:p>
            <a:pPr marL="742950" lvl="1" indent="-285750">
              <a:buFont typeface="Wingdings" panose="05000000000000000000" pitchFamily="2" charset="2"/>
              <a:buChar char="q"/>
            </a:pPr>
            <a:endParaRPr lang="en-US" sz="1900" dirty="0">
              <a:effectLst/>
              <a:ea typeface="Calibri" panose="020F0502020204030204" pitchFamily="34" charset="0"/>
              <a:cs typeface="Times New Roman" panose="02020603050405020304" pitchFamily="18" charset="0"/>
            </a:endParaRPr>
          </a:p>
          <a:p>
            <a:pPr marL="742950" lvl="1" indent="-285750">
              <a:buFont typeface="Wingdings" panose="05000000000000000000" pitchFamily="2" charset="2"/>
              <a:buChar char="q"/>
            </a:pPr>
            <a:r>
              <a:rPr lang="en-US" sz="1900" dirty="0">
                <a:ea typeface="Calibri" panose="020F0502020204030204" pitchFamily="34" charset="0"/>
                <a:cs typeface="Times New Roman" panose="02020603050405020304" pitchFamily="18" charset="0"/>
              </a:rPr>
              <a:t>This is a list of countries which the Secretary of State has deemed ineligible to trade defense articles and services with the United States</a:t>
            </a:r>
          </a:p>
          <a:p>
            <a:pPr marL="742950" lvl="1" indent="-285750">
              <a:buFont typeface="Wingdings" panose="05000000000000000000" pitchFamily="2" charset="2"/>
              <a:buChar char="q"/>
            </a:pPr>
            <a:r>
              <a:rPr lang="en-US" sz="1900" dirty="0">
                <a:effectLst/>
                <a:ea typeface="Calibri" panose="020F0502020204030204" pitchFamily="34" charset="0"/>
                <a:cs typeface="Times New Roman" panose="02020603050405020304" pitchFamily="18" charset="0"/>
              </a:rPr>
              <a:t>22 CFR § 126.1 states: “It is the policy of the United States to deny licenses and other approvals for exports and imports of defense articles and defense services, destined for or originating in certain countries.”</a:t>
            </a:r>
          </a:p>
          <a:p>
            <a:pPr marL="742950" lvl="1" indent="-285750">
              <a:buFont typeface="Wingdings" panose="05000000000000000000" pitchFamily="2" charset="2"/>
              <a:buChar char="q"/>
            </a:pPr>
            <a:r>
              <a:rPr lang="en-US" sz="1900" dirty="0">
                <a:effectLst/>
                <a:ea typeface="Calibri" panose="020F0502020204030204" pitchFamily="34" charset="0"/>
                <a:cs typeface="Times New Roman" panose="02020603050405020304" pitchFamily="18" charset="0"/>
              </a:rPr>
              <a:t>This is called a policy of denial. </a:t>
            </a:r>
          </a:p>
          <a:p>
            <a:pPr marL="1257300" lvl="2" indent="-342900">
              <a:buFont typeface="Wingdings" panose="05000000000000000000" pitchFamily="2" charset="2"/>
              <a:buChar char="v"/>
            </a:pPr>
            <a:r>
              <a:rPr lang="en-US" sz="1900" dirty="0">
                <a:effectLst/>
                <a:ea typeface="Calibri" panose="020F0502020204030204" pitchFamily="34" charset="0"/>
                <a:cs typeface="Times New Roman" panose="02020603050405020304" pitchFamily="18" charset="0"/>
              </a:rPr>
              <a:t>If you apply for a license to engage in export (or deemed export) with citizens of any of the 126.1 countries, you should assume the answer is going to be no. </a:t>
            </a:r>
          </a:p>
          <a:p>
            <a:pPr marL="1257300" lvl="2" indent="-342900">
              <a:buFont typeface="Wingdings" panose="05000000000000000000" pitchFamily="2" charset="2"/>
              <a:buChar char="v"/>
            </a:pPr>
            <a:r>
              <a:rPr lang="en-US" sz="1900" dirty="0">
                <a:effectLst/>
                <a:ea typeface="Calibri" panose="020F0502020204030204" pitchFamily="34" charset="0"/>
                <a:cs typeface="Times New Roman" panose="02020603050405020304" pitchFamily="18" charset="0"/>
              </a:rPr>
              <a:t>There can be approval on the license but the standard for reaching the “yes” threshold is much higher. </a:t>
            </a:r>
          </a:p>
          <a:p>
            <a:pPr marL="742950" lvl="1" indent="-285750">
              <a:buFont typeface="Wingdings" panose="05000000000000000000" pitchFamily="2" charset="2"/>
              <a:buChar char="q"/>
            </a:pPr>
            <a:r>
              <a:rPr lang="en-US" sz="1900" dirty="0">
                <a:cs typeface="Times New Roman" panose="02020603050405020304" pitchFamily="18" charset="0"/>
              </a:rPr>
              <a:t>126.1 list: </a:t>
            </a:r>
            <a:r>
              <a:rPr lang="en-US" sz="1900" dirty="0">
                <a:cs typeface="Times New Roman" panose="02020603050405020304" pitchFamily="18" charset="0"/>
                <a:hlinkClick r:id="rId2"/>
              </a:rPr>
              <a:t>https://www.law.cornell.edu/cfr/text/22/126.1</a:t>
            </a:r>
            <a:r>
              <a:rPr lang="en-US" sz="1900" dirty="0">
                <a:cs typeface="Times New Roman" panose="02020603050405020304" pitchFamily="18" charset="0"/>
              </a:rPr>
              <a:t> </a:t>
            </a:r>
            <a:endParaRPr lang="en-US" sz="1900" dirty="0"/>
          </a:p>
        </p:txBody>
      </p:sp>
    </p:spTree>
    <p:extLst>
      <p:ext uri="{BB962C8B-B14F-4D97-AF65-F5344CB8AC3E}">
        <p14:creationId xmlns:p14="http://schemas.microsoft.com/office/powerpoint/2010/main" val="42630299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685800" y="164091"/>
            <a:ext cx="7772400" cy="1470025"/>
          </a:xfrm>
        </p:spPr>
        <p:txBody>
          <a:bodyPr>
            <a:normAutofit/>
          </a:bodyPr>
          <a:lstStyle/>
          <a:p>
            <a:r>
              <a:rPr lang="en-US" sz="3600" b="1" dirty="0"/>
              <a:t>Full-Time Employee Exemption (FTEE)</a:t>
            </a:r>
          </a:p>
        </p:txBody>
      </p:sp>
      <p:sp>
        <p:nvSpPr>
          <p:cNvPr id="2" name="TextBox 1">
            <a:extLst>
              <a:ext uri="{FF2B5EF4-FFF2-40B4-BE49-F238E27FC236}">
                <a16:creationId xmlns:a16="http://schemas.microsoft.com/office/drawing/2014/main" id="{6790D73A-2AAA-5812-6E0A-8465A14BECFA}"/>
              </a:ext>
            </a:extLst>
          </p:cNvPr>
          <p:cNvSpPr txBox="1"/>
          <p:nvPr/>
        </p:nvSpPr>
        <p:spPr>
          <a:xfrm>
            <a:off x="297543" y="2103120"/>
            <a:ext cx="8005209" cy="2723823"/>
          </a:xfrm>
          <a:prstGeom prst="rect">
            <a:avLst/>
          </a:prstGeom>
          <a:noFill/>
        </p:spPr>
        <p:txBody>
          <a:bodyPr wrap="square" rtlCol="0">
            <a:spAutoFit/>
          </a:bodyPr>
          <a:lstStyle/>
          <a:p>
            <a:pPr marL="742950" lvl="1" indent="-285750">
              <a:buFont typeface="Wingdings" panose="05000000000000000000" pitchFamily="2" charset="2"/>
              <a:buChar char="q"/>
            </a:pPr>
            <a:r>
              <a:rPr lang="en-US" sz="1900" dirty="0">
                <a:effectLst/>
                <a:ea typeface="Calibri" panose="020F0502020204030204" pitchFamily="34" charset="0"/>
                <a:cs typeface="Times New Roman" panose="02020603050405020304" pitchFamily="18" charset="0"/>
              </a:rPr>
              <a:t>Non-U.S. Persons can work on controlled projects through the use of the Full-Time Employee Exemption. </a:t>
            </a:r>
          </a:p>
          <a:p>
            <a:pPr marL="742950" lvl="1" indent="-285750">
              <a:buFont typeface="Wingdings" panose="05000000000000000000" pitchFamily="2" charset="2"/>
              <a:buChar char="q"/>
            </a:pPr>
            <a:r>
              <a:rPr lang="en-US" sz="1900" dirty="0">
                <a:effectLst/>
                <a:ea typeface="Calibri" panose="020F0502020204030204" pitchFamily="34" charset="0"/>
                <a:cs typeface="Times New Roman" panose="02020603050405020304" pitchFamily="18" charset="0"/>
              </a:rPr>
              <a:t>They must: </a:t>
            </a:r>
          </a:p>
          <a:p>
            <a:pPr marL="1257300" lvl="2" indent="-342900">
              <a:buFont typeface="Wingdings" panose="05000000000000000000" pitchFamily="2" charset="2"/>
              <a:buChar char="v"/>
            </a:pPr>
            <a:r>
              <a:rPr lang="en-US" sz="1900" dirty="0">
                <a:effectLst/>
                <a:ea typeface="Calibri" panose="020F0502020204030204" pitchFamily="34" charset="0"/>
                <a:cs typeface="Times New Roman" panose="02020603050405020304" pitchFamily="18" charset="0"/>
              </a:rPr>
              <a:t>Be critical to the success of the controlled project</a:t>
            </a:r>
            <a:endParaRPr lang="en-US" sz="1900" dirty="0">
              <a:ea typeface="Calibri" panose="020F0502020204030204" pitchFamily="34" charset="0"/>
              <a:cs typeface="Times New Roman" panose="02020603050405020304" pitchFamily="18" charset="0"/>
            </a:endParaRPr>
          </a:p>
          <a:p>
            <a:pPr marL="1257300" lvl="2" indent="-342900">
              <a:buFont typeface="Wingdings" panose="05000000000000000000" pitchFamily="2" charset="2"/>
              <a:buChar char="v"/>
            </a:pPr>
            <a:r>
              <a:rPr lang="en-US" sz="1900" dirty="0">
                <a:effectLst/>
                <a:ea typeface="Calibri" panose="020F0502020204030204" pitchFamily="34" charset="0"/>
                <a:cs typeface="Times New Roman" panose="02020603050405020304" pitchFamily="18" charset="0"/>
              </a:rPr>
              <a:t>Be on a non-student visa (H1B and J-1 Researcher is good)</a:t>
            </a:r>
            <a:endParaRPr lang="en-US" sz="1900" dirty="0">
              <a:ea typeface="Calibri" panose="020F0502020204030204" pitchFamily="34" charset="0"/>
              <a:cs typeface="Times New Roman" panose="02020603050405020304" pitchFamily="18" charset="0"/>
            </a:endParaRPr>
          </a:p>
          <a:p>
            <a:pPr marL="1257300" lvl="2" indent="-342900">
              <a:buFont typeface="Wingdings" panose="05000000000000000000" pitchFamily="2" charset="2"/>
              <a:buChar char="v"/>
            </a:pPr>
            <a:r>
              <a:rPr lang="en-US" sz="1900" dirty="0">
                <a:ea typeface="Calibri" panose="020F0502020204030204" pitchFamily="34" charset="0"/>
                <a:cs typeface="Times New Roman" panose="02020603050405020304" pitchFamily="18" charset="0"/>
              </a:rPr>
              <a:t>H</a:t>
            </a:r>
            <a:r>
              <a:rPr lang="en-US" sz="1900" dirty="0">
                <a:effectLst/>
                <a:ea typeface="Calibri" panose="020F0502020204030204" pitchFamily="34" charset="0"/>
                <a:cs typeface="Times New Roman" panose="02020603050405020304" pitchFamily="18" charset="0"/>
              </a:rPr>
              <a:t>ave residence in the United States throughout the year</a:t>
            </a:r>
            <a:endParaRPr lang="en-US" sz="1900" dirty="0">
              <a:ea typeface="Calibri" panose="020F0502020204030204" pitchFamily="34" charset="0"/>
              <a:cs typeface="Times New Roman" panose="02020603050405020304" pitchFamily="18" charset="0"/>
            </a:endParaRPr>
          </a:p>
          <a:p>
            <a:pPr marL="1257300" lvl="2" indent="-342900">
              <a:buFont typeface="Wingdings" panose="05000000000000000000" pitchFamily="2" charset="2"/>
              <a:buChar char="v"/>
            </a:pPr>
            <a:r>
              <a:rPr lang="en-US" sz="1900" dirty="0">
                <a:effectLst/>
                <a:ea typeface="Calibri" panose="020F0502020204030204" pitchFamily="34" charset="0"/>
                <a:cs typeface="Times New Roman" panose="02020603050405020304" pitchFamily="18" charset="0"/>
              </a:rPr>
              <a:t>Be a full-time employee (students do not qualify) </a:t>
            </a:r>
            <a:endParaRPr lang="en-US" sz="1900" dirty="0">
              <a:ea typeface="Calibri" panose="020F0502020204030204" pitchFamily="34" charset="0"/>
              <a:cs typeface="Times New Roman" panose="02020603050405020304" pitchFamily="18" charset="0"/>
            </a:endParaRPr>
          </a:p>
          <a:p>
            <a:pPr marL="1257300" lvl="2" indent="-342900">
              <a:buFont typeface="Wingdings" panose="05000000000000000000" pitchFamily="2" charset="2"/>
              <a:buChar char="v"/>
            </a:pPr>
            <a:r>
              <a:rPr lang="en-US" sz="1900" dirty="0">
                <a:effectLst/>
                <a:ea typeface="Calibri" panose="020F0502020204030204" pitchFamily="34" charset="0"/>
                <a:cs typeface="Times New Roman" panose="02020603050405020304" pitchFamily="18" charset="0"/>
              </a:rPr>
              <a:t>Be from a non-126.1 state</a:t>
            </a:r>
          </a:p>
          <a:p>
            <a:pPr marL="742950" lvl="1" indent="-285750">
              <a:buFont typeface="Wingdings" panose="05000000000000000000" pitchFamily="2" charset="2"/>
              <a:buChar char="q"/>
            </a:pPr>
            <a:endParaRPr lang="en-US" sz="1900" dirty="0"/>
          </a:p>
        </p:txBody>
      </p:sp>
    </p:spTree>
    <p:extLst>
      <p:ext uri="{BB962C8B-B14F-4D97-AF65-F5344CB8AC3E}">
        <p14:creationId xmlns:p14="http://schemas.microsoft.com/office/powerpoint/2010/main" val="196145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685800" y="-219957"/>
            <a:ext cx="7772400" cy="1470025"/>
          </a:xfrm>
        </p:spPr>
        <p:txBody>
          <a:bodyPr>
            <a:normAutofit/>
          </a:bodyPr>
          <a:lstStyle/>
          <a:p>
            <a:pPr marR="0" lvl="0">
              <a:lnSpc>
                <a:spcPct val="107000"/>
              </a:lnSpc>
              <a:spcBef>
                <a:spcPts val="0"/>
              </a:spcBef>
              <a:spcAft>
                <a:spcPts val="800"/>
              </a:spcAft>
            </a:pPr>
            <a:r>
              <a:rPr lang="en-US" sz="3600" b="1" dirty="0">
                <a:effectLst/>
                <a:ea typeface="Calibri" panose="020F0502020204030204" pitchFamily="34" charset="0"/>
                <a:cs typeface="Times New Roman" panose="02020603050405020304" pitchFamily="18" charset="0"/>
              </a:rPr>
              <a:t>How Do We Protect </a:t>
            </a:r>
            <a:r>
              <a:rPr lang="en-US" sz="3600" b="1" dirty="0">
                <a:ea typeface="Calibri" panose="020F0502020204030204" pitchFamily="34" charset="0"/>
                <a:cs typeface="Times New Roman" panose="02020603050405020304" pitchFamily="18" charset="0"/>
              </a:rPr>
              <a:t>S</a:t>
            </a:r>
            <a:r>
              <a:rPr lang="en-US" sz="3600" b="1" dirty="0">
                <a:effectLst/>
                <a:ea typeface="Calibri" panose="020F0502020204030204" pitchFamily="34" charset="0"/>
                <a:cs typeface="Times New Roman" panose="02020603050405020304" pitchFamily="18" charset="0"/>
              </a:rPr>
              <a:t>ensitive Technology and projects?</a:t>
            </a:r>
          </a:p>
        </p:txBody>
      </p:sp>
      <p:sp>
        <p:nvSpPr>
          <p:cNvPr id="2" name="TextBox 1">
            <a:extLst>
              <a:ext uri="{FF2B5EF4-FFF2-40B4-BE49-F238E27FC236}">
                <a16:creationId xmlns:a16="http://schemas.microsoft.com/office/drawing/2014/main" id="{6790D73A-2AAA-5812-6E0A-8465A14BECFA}"/>
              </a:ext>
            </a:extLst>
          </p:cNvPr>
          <p:cNvSpPr txBox="1"/>
          <p:nvPr/>
        </p:nvSpPr>
        <p:spPr>
          <a:xfrm>
            <a:off x="685800" y="1132181"/>
            <a:ext cx="7616952" cy="5209118"/>
          </a:xfrm>
          <a:prstGeom prst="rect">
            <a:avLst/>
          </a:prstGeom>
          <a:noFill/>
        </p:spPr>
        <p:txBody>
          <a:bodyPr wrap="square" rtlCol="0">
            <a:spAutoFit/>
          </a:bodyPr>
          <a:lstStyle/>
          <a:p>
            <a:pPr marL="800100" marR="0" lvl="1" indent="-342900">
              <a:spcBef>
                <a:spcPts val="0"/>
              </a:spcBef>
              <a:buFont typeface="Wingdings" panose="05000000000000000000" pitchFamily="2" charset="2"/>
              <a:buChar char="q"/>
            </a:pPr>
            <a:r>
              <a:rPr lang="en-US" sz="1650" dirty="0">
                <a:effectLst/>
                <a:ea typeface="Calibri" panose="020F0502020204030204" pitchFamily="34" charset="0"/>
                <a:cs typeface="Times New Roman" panose="02020603050405020304" pitchFamily="18" charset="0"/>
              </a:rPr>
              <a:t>Any project subject to the various export control regulations has a Technology Control Plan (TCP). </a:t>
            </a:r>
          </a:p>
          <a:p>
            <a:pPr marL="1257300" lvl="2" indent="-342900">
              <a:buFont typeface="Wingdings" panose="05000000000000000000" pitchFamily="2" charset="2"/>
              <a:buChar char="v"/>
            </a:pPr>
            <a:r>
              <a:rPr lang="en-US" sz="1650" dirty="0">
                <a:effectLst/>
                <a:ea typeface="Calibri" panose="020F0502020204030204" pitchFamily="34" charset="0"/>
                <a:cs typeface="Times New Roman" panose="02020603050405020304" pitchFamily="18" charset="0"/>
              </a:rPr>
              <a:t>A TCP lays out what export control regulations are effective on the project and what physical and data measures will be put in place to secure the technology in line with the export control regulations. </a:t>
            </a:r>
          </a:p>
          <a:p>
            <a:pPr marL="1257300" lvl="2" indent="-342900">
              <a:buFont typeface="Wingdings" panose="05000000000000000000" pitchFamily="2" charset="2"/>
              <a:buChar char="v"/>
            </a:pPr>
            <a:r>
              <a:rPr lang="en-US" sz="1650" dirty="0">
                <a:effectLst/>
                <a:ea typeface="Calibri" panose="020F0502020204030204" pitchFamily="34" charset="0"/>
                <a:cs typeface="Times New Roman" panose="02020603050405020304" pitchFamily="18" charset="0"/>
              </a:rPr>
              <a:t>TCPs and their accompanying documents are legally binding.</a:t>
            </a:r>
          </a:p>
          <a:p>
            <a:pPr marL="742950" lvl="1" indent="-285750">
              <a:buFont typeface="Wingdings" panose="05000000000000000000" pitchFamily="2" charset="2"/>
              <a:buChar char="q"/>
            </a:pPr>
            <a:r>
              <a:rPr lang="en-US" sz="1650" dirty="0">
                <a:effectLst/>
                <a:ea typeface="Calibri" panose="020F0502020204030204" pitchFamily="34" charset="0"/>
                <a:cs typeface="Times New Roman" panose="02020603050405020304" pitchFamily="18" charset="0"/>
              </a:rPr>
              <a:t>All researchers on export-controlled projects must go through and stay current (2 year maximum) on CITI export control training</a:t>
            </a:r>
          </a:p>
          <a:p>
            <a:pPr marL="1200150" lvl="2" indent="-285750">
              <a:buFont typeface="Wingdings" panose="05000000000000000000" pitchFamily="2" charset="2"/>
              <a:buChar char="q"/>
            </a:pPr>
            <a:r>
              <a:rPr lang="en-US" sz="1650" dirty="0">
                <a:ea typeface="Calibri" panose="020F0502020204030204" pitchFamily="34" charset="0"/>
                <a:cs typeface="Times New Roman" panose="02020603050405020304" pitchFamily="18" charset="0"/>
              </a:rPr>
              <a:t>Researchers may NOT work on any export-controlled projects until they have completed the CITI training and signed the “TCP Acknowledgement and NDA”</a:t>
            </a:r>
            <a:endParaRPr lang="en-US" sz="1650" dirty="0">
              <a:effectLst/>
              <a:ea typeface="Calibri" panose="020F0502020204030204" pitchFamily="34" charset="0"/>
              <a:cs typeface="Times New Roman" panose="02020603050405020304" pitchFamily="18" charset="0"/>
            </a:endParaRPr>
          </a:p>
          <a:p>
            <a:pPr marL="800100" marR="0" lvl="1" indent="-342900">
              <a:spcBef>
                <a:spcPts val="0"/>
              </a:spcBef>
              <a:buFont typeface="Wingdings" panose="05000000000000000000" pitchFamily="2" charset="2"/>
              <a:buChar char="q"/>
            </a:pPr>
            <a:r>
              <a:rPr lang="en-US" sz="1650" dirty="0">
                <a:effectLst/>
                <a:ea typeface="Calibri" panose="020F0502020204030204" pitchFamily="34" charset="0"/>
                <a:cs typeface="Times New Roman" panose="02020603050405020304" pitchFamily="18" charset="0"/>
              </a:rPr>
              <a:t>The main P.I. signs the TCP and NDA. Other researchers read the TCP and sign </a:t>
            </a:r>
            <a:r>
              <a:rPr lang="en-US" sz="1650" dirty="0">
                <a:ea typeface="Calibri" panose="020F0502020204030204" pitchFamily="34" charset="0"/>
                <a:cs typeface="Times New Roman" panose="02020603050405020304" pitchFamily="18" charset="0"/>
              </a:rPr>
              <a:t>the Acknowledgement</a:t>
            </a:r>
            <a:r>
              <a:rPr lang="en-US" sz="1650" dirty="0">
                <a:effectLst/>
                <a:ea typeface="Calibri" panose="020F0502020204030204" pitchFamily="34" charset="0"/>
                <a:cs typeface="Times New Roman" panose="02020603050405020304" pitchFamily="18" charset="0"/>
              </a:rPr>
              <a:t> form and NDA. </a:t>
            </a:r>
          </a:p>
          <a:p>
            <a:pPr marL="800100" marR="0" lvl="1" indent="-342900">
              <a:spcBef>
                <a:spcPts val="0"/>
              </a:spcBef>
              <a:buFont typeface="Wingdings" panose="05000000000000000000" pitchFamily="2" charset="2"/>
              <a:buChar char="q"/>
            </a:pPr>
            <a:r>
              <a:rPr lang="en-US" sz="1650" dirty="0">
                <a:ea typeface="Calibri" panose="020F0502020204030204" pitchFamily="34" charset="0"/>
                <a:cs typeface="Times New Roman" panose="02020603050405020304" pitchFamily="18" charset="0"/>
              </a:rPr>
              <a:t>ORC&amp;S keeps a physical and electronic copy of all TCPs and who has signed onto the projects.</a:t>
            </a:r>
          </a:p>
          <a:p>
            <a:pPr marL="800100" marR="0" lvl="1" indent="-342900">
              <a:spcBef>
                <a:spcPts val="0"/>
              </a:spcBef>
              <a:buFont typeface="Wingdings" panose="05000000000000000000" pitchFamily="2" charset="2"/>
              <a:buChar char="q"/>
            </a:pPr>
            <a:r>
              <a:rPr lang="en-US" sz="1650" dirty="0">
                <a:effectLst/>
                <a:ea typeface="Calibri" panose="020F0502020204030204" pitchFamily="34" charset="0"/>
                <a:cs typeface="Times New Roman" panose="02020603050405020304" pitchFamily="18" charset="0"/>
              </a:rPr>
              <a:t>If there is a foreign national restriction, all researchers must present an original U.S. passport or birth certificate to me for citizenship verification</a:t>
            </a:r>
          </a:p>
          <a:p>
            <a:pPr marL="742950" lvl="1" indent="-285750">
              <a:buFont typeface="Wingdings" panose="05000000000000000000" pitchFamily="2" charset="2"/>
              <a:buChar char="q"/>
            </a:pPr>
            <a:endParaRPr lang="en-US" sz="1900" dirty="0"/>
          </a:p>
        </p:txBody>
      </p:sp>
    </p:spTree>
    <p:extLst>
      <p:ext uri="{BB962C8B-B14F-4D97-AF65-F5344CB8AC3E}">
        <p14:creationId xmlns:p14="http://schemas.microsoft.com/office/powerpoint/2010/main" val="14292152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685800" y="164091"/>
            <a:ext cx="7772400" cy="1470025"/>
          </a:xfrm>
        </p:spPr>
        <p:txBody>
          <a:bodyPr>
            <a:normAutofit/>
          </a:bodyPr>
          <a:lstStyle/>
          <a:p>
            <a:r>
              <a:rPr lang="en-US" sz="3600" b="1" dirty="0"/>
              <a:t>Export Control Violation Penalties</a:t>
            </a:r>
          </a:p>
        </p:txBody>
      </p:sp>
      <p:sp>
        <p:nvSpPr>
          <p:cNvPr id="2" name="TextBox 1">
            <a:extLst>
              <a:ext uri="{FF2B5EF4-FFF2-40B4-BE49-F238E27FC236}">
                <a16:creationId xmlns:a16="http://schemas.microsoft.com/office/drawing/2014/main" id="{6790D73A-2AAA-5812-6E0A-8465A14BECFA}"/>
              </a:ext>
            </a:extLst>
          </p:cNvPr>
          <p:cNvSpPr txBox="1"/>
          <p:nvPr/>
        </p:nvSpPr>
        <p:spPr>
          <a:xfrm>
            <a:off x="576072" y="1310750"/>
            <a:ext cx="7616952" cy="4687437"/>
          </a:xfrm>
          <a:prstGeom prst="rect">
            <a:avLst/>
          </a:prstGeom>
          <a:noFill/>
        </p:spPr>
        <p:txBody>
          <a:bodyPr wrap="square" rtlCol="0">
            <a:spAutoFit/>
          </a:bodyPr>
          <a:lstStyle/>
          <a:p>
            <a:pPr defTabSz="914400">
              <a:spcBef>
                <a:spcPts val="1000"/>
              </a:spcBef>
              <a:buClr>
                <a:schemeClr val="accent1"/>
              </a:buClr>
              <a:buSzPct val="100000"/>
              <a:buFont typeface="Wingdings" panose="05000000000000000000" pitchFamily="2" charset="2"/>
              <a:buChar char="q"/>
              <a:defRPr/>
            </a:pPr>
            <a:r>
              <a:rPr lang="en-US" sz="1600" b="1" dirty="0"/>
              <a:t>Penalties and Fines (website links)</a:t>
            </a:r>
          </a:p>
          <a:p>
            <a:pPr lvl="1" defTabSz="914400">
              <a:spcBef>
                <a:spcPts val="0"/>
              </a:spcBef>
              <a:buClr>
                <a:schemeClr val="accent1"/>
              </a:buClr>
              <a:buSzPct val="100000"/>
              <a:buFont typeface="Wingdings" panose="05000000000000000000" pitchFamily="2" charset="2"/>
              <a:buChar char="v"/>
              <a:defRPr/>
            </a:pPr>
            <a:r>
              <a:rPr lang="en-US" sz="1400" b="1" dirty="0">
                <a:solidFill>
                  <a:schemeClr val="accent1"/>
                </a:solidFill>
                <a:hlinkClick r:id="rId2">
                  <a:extLst>
                    <a:ext uri="{A12FA001-AC4F-418D-AE19-62706E023703}">
                      <ahyp:hlinkClr xmlns:ahyp="http://schemas.microsoft.com/office/drawing/2018/hyperlinkcolor" val="tx"/>
                    </a:ext>
                  </a:extLst>
                </a:hlinkClick>
              </a:rPr>
              <a:t>ITAR violations</a:t>
            </a:r>
            <a:endParaRPr lang="en-US" sz="1400" b="1" dirty="0">
              <a:solidFill>
                <a:schemeClr val="accent1"/>
              </a:solidFill>
            </a:endParaRPr>
          </a:p>
          <a:p>
            <a:pPr lvl="2" defTabSz="914400">
              <a:spcBef>
                <a:spcPts val="0"/>
              </a:spcBef>
              <a:buClr>
                <a:schemeClr val="accent1"/>
              </a:buClr>
              <a:buSzPct val="100000"/>
              <a:buFont typeface="Wingdings" panose="05000000000000000000" pitchFamily="2" charset="2"/>
              <a:buChar char="Ø"/>
              <a:defRPr/>
            </a:pPr>
            <a:r>
              <a:rPr lang="en-US" sz="1400" dirty="0">
                <a:solidFill>
                  <a:schemeClr val="tx1"/>
                </a:solidFill>
              </a:rPr>
              <a:t>W</a:t>
            </a:r>
            <a:r>
              <a:rPr lang="en-US" sz="1400" b="0" i="0" dirty="0">
                <a:solidFill>
                  <a:schemeClr val="tx1"/>
                </a:solidFill>
                <a:effectLst/>
              </a:rPr>
              <a:t>illful violations of the defense controls can be fined up to $1,000,000 per violation, or ten years of imprisonment, or both. </a:t>
            </a:r>
          </a:p>
          <a:p>
            <a:pPr lvl="2" defTabSz="914400">
              <a:spcBef>
                <a:spcPts val="0"/>
              </a:spcBef>
              <a:buClr>
                <a:schemeClr val="accent1"/>
              </a:buClr>
              <a:buSzPct val="100000"/>
              <a:buFont typeface="Wingdings" panose="05000000000000000000" pitchFamily="2" charset="2"/>
              <a:buChar char="Ø"/>
              <a:defRPr/>
            </a:pPr>
            <a:r>
              <a:rPr lang="en-US" sz="1400" b="0" i="0" dirty="0">
                <a:solidFill>
                  <a:schemeClr val="tx1"/>
                </a:solidFill>
                <a:effectLst/>
              </a:rPr>
              <a:t>In addition, the Secretary of State may assess civil penalties, which may not exceed $500,000 per violation.</a:t>
            </a:r>
            <a:endParaRPr lang="en-US" sz="1400" b="0" i="0" dirty="0">
              <a:effectLst/>
            </a:endParaRPr>
          </a:p>
          <a:p>
            <a:pPr lvl="1" defTabSz="914400">
              <a:lnSpc>
                <a:spcPct val="120000"/>
              </a:lnSpc>
              <a:spcBef>
                <a:spcPts val="0"/>
              </a:spcBef>
              <a:buClr>
                <a:schemeClr val="accent1"/>
              </a:buClr>
              <a:buSzPct val="100000"/>
              <a:buFont typeface="Wingdings" panose="05000000000000000000" pitchFamily="2" charset="2"/>
              <a:buChar char="v"/>
              <a:defRPr/>
            </a:pPr>
            <a:r>
              <a:rPr lang="en-US" sz="1400" b="1" dirty="0">
                <a:solidFill>
                  <a:schemeClr val="accent1"/>
                </a:solidFill>
                <a:hlinkClick r:id="rId3">
                  <a:extLst>
                    <a:ext uri="{A12FA001-AC4F-418D-AE19-62706E023703}">
                      <ahyp:hlinkClr xmlns:ahyp="http://schemas.microsoft.com/office/drawing/2018/hyperlinkcolor" val="tx"/>
                    </a:ext>
                  </a:extLst>
                </a:hlinkClick>
              </a:rPr>
              <a:t>EAR violations</a:t>
            </a:r>
            <a:endParaRPr lang="en-US" sz="1400" b="1" dirty="0">
              <a:solidFill>
                <a:schemeClr val="accent1"/>
              </a:solidFill>
            </a:endParaRPr>
          </a:p>
          <a:p>
            <a:pPr lvl="2" defTabSz="914400">
              <a:spcBef>
                <a:spcPts val="0"/>
              </a:spcBef>
              <a:buClr>
                <a:schemeClr val="accent1"/>
              </a:buClr>
              <a:buSzPct val="100000"/>
              <a:buFont typeface="Wingdings" panose="05000000000000000000" pitchFamily="2" charset="2"/>
              <a:buChar char="Ø"/>
              <a:defRPr/>
            </a:pPr>
            <a:r>
              <a:rPr lang="en-US" sz="1400" b="0" i="0" dirty="0">
                <a:solidFill>
                  <a:schemeClr val="tx1"/>
                </a:solidFill>
                <a:effectLst/>
              </a:rPr>
              <a:t>Criminal penalties can include up to 20 years of imprisonment and up to $1 million in fines per violation, or both. </a:t>
            </a:r>
          </a:p>
          <a:p>
            <a:pPr lvl="2" defTabSz="914400">
              <a:spcBef>
                <a:spcPts val="0"/>
              </a:spcBef>
              <a:buClr>
                <a:schemeClr val="accent1"/>
              </a:buClr>
              <a:buSzPct val="100000"/>
              <a:buFont typeface="Wingdings" panose="05000000000000000000" pitchFamily="2" charset="2"/>
              <a:buChar char="Ø"/>
              <a:defRPr/>
            </a:pPr>
            <a:r>
              <a:rPr lang="en-US" sz="1400" b="0" i="0" dirty="0">
                <a:solidFill>
                  <a:schemeClr val="tx1"/>
                </a:solidFill>
                <a:effectLst/>
              </a:rPr>
              <a:t>Administrative monetary penalties can reach up to $300,000 per violation or twice the value of the transaction, whichever is greater. </a:t>
            </a:r>
          </a:p>
          <a:p>
            <a:pPr lvl="1" defTabSz="914400">
              <a:lnSpc>
                <a:spcPct val="120000"/>
              </a:lnSpc>
              <a:spcBef>
                <a:spcPts val="0"/>
              </a:spcBef>
              <a:buClr>
                <a:schemeClr val="accent1"/>
              </a:buClr>
              <a:buSzPct val="100000"/>
              <a:buFont typeface="Wingdings" panose="05000000000000000000" pitchFamily="2" charset="2"/>
              <a:buChar char="v"/>
              <a:defRPr/>
            </a:pPr>
            <a:r>
              <a:rPr lang="en-US" sz="1400" b="1" dirty="0">
                <a:solidFill>
                  <a:schemeClr val="accent1"/>
                </a:solidFill>
                <a:hlinkClick r:id="rId4">
                  <a:extLst>
                    <a:ext uri="{A12FA001-AC4F-418D-AE19-62706E023703}">
                      <ahyp:hlinkClr xmlns:ahyp="http://schemas.microsoft.com/office/drawing/2018/hyperlinkcolor" val="tx"/>
                    </a:ext>
                  </a:extLst>
                </a:hlinkClick>
              </a:rPr>
              <a:t>OFAC violations</a:t>
            </a:r>
            <a:endParaRPr lang="en-US" sz="1400" b="1" dirty="0">
              <a:solidFill>
                <a:schemeClr val="accent1"/>
              </a:solidFill>
            </a:endParaRPr>
          </a:p>
          <a:p>
            <a:pPr lvl="2" defTabSz="914400">
              <a:spcBef>
                <a:spcPts val="0"/>
              </a:spcBef>
              <a:buClr>
                <a:schemeClr val="accent1"/>
              </a:buClr>
              <a:buSzPct val="100000"/>
              <a:buFont typeface="Wingdings" panose="05000000000000000000" pitchFamily="2" charset="2"/>
              <a:buChar char="Ø"/>
              <a:defRPr/>
            </a:pPr>
            <a:r>
              <a:rPr lang="en-US" sz="1400" dirty="0">
                <a:solidFill>
                  <a:schemeClr val="tx1"/>
                </a:solidFill>
              </a:rPr>
              <a:t>C</a:t>
            </a:r>
            <a:r>
              <a:rPr lang="en-US" sz="1400" b="0" i="0" dirty="0">
                <a:solidFill>
                  <a:schemeClr val="tx1"/>
                </a:solidFill>
                <a:effectLst/>
              </a:rPr>
              <a:t>riminal offenders face monetary fines—ranging from a few thousand dollars to several million—and prison time up to 30 years.</a:t>
            </a:r>
          </a:p>
          <a:p>
            <a:pPr marL="285750" indent="-285750">
              <a:buClr>
                <a:schemeClr val="accent1"/>
              </a:buClr>
              <a:buSzPct val="100000"/>
              <a:buFont typeface="Wingdings" panose="05000000000000000000" pitchFamily="2" charset="2"/>
              <a:buChar char="q"/>
              <a:defRPr/>
            </a:pPr>
            <a:r>
              <a:rPr lang="en-US" sz="1600" b="1" i="0" dirty="0">
                <a:solidFill>
                  <a:schemeClr val="tx1"/>
                </a:solidFill>
                <a:effectLst/>
              </a:rPr>
              <a:t>Universities pay the fines and 50% of the fines goes directly to the government and 50% is required for the university to invest in creating or expanding their own research security program</a:t>
            </a:r>
          </a:p>
          <a:p>
            <a:pPr marL="742950" lvl="1" indent="-285750">
              <a:buClr>
                <a:schemeClr val="accent1"/>
              </a:buClr>
              <a:buSzPct val="100000"/>
              <a:buFont typeface="Wingdings" panose="05000000000000000000" pitchFamily="2" charset="2"/>
              <a:buChar char="v"/>
              <a:defRPr/>
            </a:pPr>
            <a:r>
              <a:rPr lang="en-US" sz="1400" dirty="0"/>
              <a:t>Universities like Texas A&amp;M and Kansas State now have robust research security programs because of past violations</a:t>
            </a:r>
            <a:endParaRPr lang="en-US" sz="1400" b="0" i="0" dirty="0">
              <a:solidFill>
                <a:schemeClr val="tx1"/>
              </a:solidFill>
              <a:effectLst/>
            </a:endParaRPr>
          </a:p>
          <a:p>
            <a:pPr marR="0" lvl="1"/>
            <a:endParaRPr lang="en-US" sz="1900" dirty="0"/>
          </a:p>
        </p:txBody>
      </p:sp>
    </p:spTree>
    <p:extLst>
      <p:ext uri="{BB962C8B-B14F-4D97-AF65-F5344CB8AC3E}">
        <p14:creationId xmlns:p14="http://schemas.microsoft.com/office/powerpoint/2010/main" val="26355179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685800" y="164091"/>
            <a:ext cx="7772400" cy="1470025"/>
          </a:xfrm>
        </p:spPr>
        <p:txBody>
          <a:bodyPr>
            <a:normAutofit/>
          </a:bodyPr>
          <a:lstStyle/>
          <a:p>
            <a:r>
              <a:rPr lang="en-US" sz="3600" b="1" dirty="0"/>
              <a:t>Factors in Determining Extent of Penalties and Fines</a:t>
            </a:r>
          </a:p>
        </p:txBody>
      </p:sp>
      <p:sp>
        <p:nvSpPr>
          <p:cNvPr id="2" name="TextBox 1">
            <a:extLst>
              <a:ext uri="{FF2B5EF4-FFF2-40B4-BE49-F238E27FC236}">
                <a16:creationId xmlns:a16="http://schemas.microsoft.com/office/drawing/2014/main" id="{6790D73A-2AAA-5812-6E0A-8465A14BECFA}"/>
              </a:ext>
            </a:extLst>
          </p:cNvPr>
          <p:cNvSpPr txBox="1"/>
          <p:nvPr/>
        </p:nvSpPr>
        <p:spPr>
          <a:xfrm>
            <a:off x="685800" y="1542343"/>
            <a:ext cx="7616952" cy="2954655"/>
          </a:xfrm>
          <a:prstGeom prst="rect">
            <a:avLst/>
          </a:prstGeom>
          <a:noFill/>
        </p:spPr>
        <p:txBody>
          <a:bodyPr wrap="square" rtlCol="0">
            <a:spAutoFit/>
          </a:bodyPr>
          <a:lstStyle/>
          <a:p>
            <a:pPr marL="285750" indent="-285750" algn="l">
              <a:buFont typeface="Wingdings" panose="05000000000000000000" pitchFamily="2" charset="2"/>
              <a:buChar char="q"/>
            </a:pPr>
            <a:r>
              <a:rPr lang="en-US" sz="1600" b="1" i="0" u="none" strike="noStrike" baseline="0" dirty="0"/>
              <a:t>Aggravating factors</a:t>
            </a:r>
          </a:p>
          <a:p>
            <a:pPr marL="742950" lvl="1" indent="-285750">
              <a:buFont typeface="Wingdings" panose="05000000000000000000" pitchFamily="2" charset="2"/>
              <a:buChar char="v"/>
            </a:pPr>
            <a:r>
              <a:rPr lang="en-US" sz="1400" b="0" i="0" u="none" strike="noStrike" baseline="0" dirty="0"/>
              <a:t>Concealment of the offense(s)</a:t>
            </a:r>
          </a:p>
          <a:p>
            <a:pPr marL="742950" lvl="1" indent="-285750">
              <a:buFont typeface="Wingdings" panose="05000000000000000000" pitchFamily="2" charset="2"/>
              <a:buChar char="v"/>
            </a:pPr>
            <a:r>
              <a:rPr lang="en-US" sz="1400" b="0" i="0" u="none" strike="noStrike" baseline="0" dirty="0"/>
              <a:t>Willful disregard for export compliance</a:t>
            </a:r>
          </a:p>
          <a:p>
            <a:pPr marL="742950" lvl="1" indent="-285750">
              <a:buFont typeface="Wingdings" panose="05000000000000000000" pitchFamily="2" charset="2"/>
              <a:buChar char="v"/>
            </a:pPr>
            <a:r>
              <a:rPr lang="en-US" sz="1400" b="0" i="0" u="none" strike="noStrike" baseline="0" dirty="0"/>
              <a:t>Sensitivity of cargo and end user</a:t>
            </a:r>
          </a:p>
          <a:p>
            <a:pPr marL="742950" lvl="1" indent="-285750">
              <a:buFont typeface="Wingdings" panose="05000000000000000000" pitchFamily="2" charset="2"/>
              <a:buChar char="v"/>
            </a:pPr>
            <a:r>
              <a:rPr lang="en-US" sz="1400" b="0" i="0" u="none" strike="noStrike" baseline="0" dirty="0"/>
              <a:t>Concurrent violations</a:t>
            </a:r>
          </a:p>
          <a:p>
            <a:pPr marL="742950" lvl="1" indent="-285750">
              <a:buFont typeface="Wingdings" panose="05000000000000000000" pitchFamily="2" charset="2"/>
              <a:buChar char="v"/>
            </a:pPr>
            <a:r>
              <a:rPr lang="en-US" sz="1400" b="0" i="0" u="none" strike="noStrike" baseline="0" dirty="0"/>
              <a:t>Lack of an Export Compliance Management Program (ECMP)</a:t>
            </a:r>
          </a:p>
          <a:p>
            <a:pPr marL="285750" indent="-285750" algn="l">
              <a:buFont typeface="Wingdings" panose="05000000000000000000" pitchFamily="2" charset="2"/>
              <a:buChar char="q"/>
            </a:pPr>
            <a:r>
              <a:rPr lang="en-US" sz="1600" b="1" i="0" u="none" strike="noStrike" baseline="0" dirty="0"/>
              <a:t>Mitigating factors</a:t>
            </a:r>
          </a:p>
          <a:p>
            <a:pPr marL="742950" lvl="1" indent="-285750">
              <a:buFont typeface="Wingdings" panose="05000000000000000000" pitchFamily="2" charset="2"/>
              <a:buChar char="v"/>
            </a:pPr>
            <a:r>
              <a:rPr lang="en-US" sz="1400" b="0" i="0" u="none" strike="noStrike" baseline="0" dirty="0"/>
              <a:t>Voluntary self-disclosure</a:t>
            </a:r>
          </a:p>
          <a:p>
            <a:pPr marL="1200150" lvl="2" indent="-285750">
              <a:buFont typeface="Wingdings" panose="05000000000000000000" pitchFamily="2" charset="2"/>
              <a:buChar char="Ø"/>
            </a:pPr>
            <a:r>
              <a:rPr lang="en-US" sz="1400" dirty="0"/>
              <a:t>Timeliness of the self-disclosure</a:t>
            </a:r>
            <a:endParaRPr lang="en-US" sz="1400" b="0" i="0" u="none" strike="noStrike" baseline="0" dirty="0"/>
          </a:p>
          <a:p>
            <a:pPr marL="742950" lvl="1" indent="-285750">
              <a:buFont typeface="Wingdings" panose="05000000000000000000" pitchFamily="2" charset="2"/>
              <a:buChar char="v"/>
            </a:pPr>
            <a:r>
              <a:rPr lang="en-US" sz="1400" b="0" i="0" u="none" strike="noStrike" baseline="0" dirty="0"/>
              <a:t>Current and actively used export compliance management program</a:t>
            </a:r>
            <a:endParaRPr lang="en-US" sz="1400" dirty="0"/>
          </a:p>
          <a:p>
            <a:pPr marL="742950" lvl="1" indent="-285750">
              <a:buFont typeface="Wingdings" panose="05000000000000000000" pitchFamily="2" charset="2"/>
              <a:buChar char="v"/>
            </a:pPr>
            <a:r>
              <a:rPr lang="en-US" sz="1400" b="0" i="0" u="none" strike="noStrike" baseline="0" dirty="0"/>
              <a:t>No/limited prior export experience</a:t>
            </a:r>
          </a:p>
          <a:p>
            <a:pPr marL="742950" lvl="1" indent="-285750">
              <a:buFont typeface="Wingdings" panose="05000000000000000000" pitchFamily="2" charset="2"/>
              <a:buChar char="v"/>
            </a:pPr>
            <a:r>
              <a:rPr lang="en-US" sz="1400" b="0" i="0" u="none" strike="noStrike" baseline="0" dirty="0"/>
              <a:t>Past regulatory compliance</a:t>
            </a:r>
          </a:p>
          <a:p>
            <a:pPr marL="742950" lvl="1" indent="-285750">
              <a:buFont typeface="Wingdings" panose="05000000000000000000" pitchFamily="2" charset="2"/>
              <a:buChar char="v"/>
            </a:pPr>
            <a:r>
              <a:rPr lang="en-US" sz="1400" b="0" i="0" u="none" strike="noStrike" baseline="0" dirty="0"/>
              <a:t>Cooperation/Assistance</a:t>
            </a:r>
          </a:p>
        </p:txBody>
      </p:sp>
    </p:spTree>
    <p:extLst>
      <p:ext uri="{BB962C8B-B14F-4D97-AF65-F5344CB8AC3E}">
        <p14:creationId xmlns:p14="http://schemas.microsoft.com/office/powerpoint/2010/main" val="4758013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685800" y="0"/>
            <a:ext cx="7772400" cy="1470025"/>
          </a:xfrm>
        </p:spPr>
        <p:txBody>
          <a:bodyPr>
            <a:normAutofit/>
          </a:bodyPr>
          <a:lstStyle/>
          <a:p>
            <a:r>
              <a:rPr lang="en-US" sz="3600" b="1" dirty="0"/>
              <a:t>University Violations Case Studies</a:t>
            </a:r>
          </a:p>
        </p:txBody>
      </p:sp>
      <p:sp>
        <p:nvSpPr>
          <p:cNvPr id="2" name="TextBox 1">
            <a:extLst>
              <a:ext uri="{FF2B5EF4-FFF2-40B4-BE49-F238E27FC236}">
                <a16:creationId xmlns:a16="http://schemas.microsoft.com/office/drawing/2014/main" id="{6790D73A-2AAA-5812-6E0A-8465A14BECFA}"/>
              </a:ext>
            </a:extLst>
          </p:cNvPr>
          <p:cNvSpPr txBox="1"/>
          <p:nvPr/>
        </p:nvSpPr>
        <p:spPr>
          <a:xfrm>
            <a:off x="164592" y="981038"/>
            <a:ext cx="7616952" cy="5178341"/>
          </a:xfrm>
          <a:prstGeom prst="rect">
            <a:avLst/>
          </a:prstGeom>
          <a:noFill/>
        </p:spPr>
        <p:txBody>
          <a:bodyPr wrap="square" rtlCol="0">
            <a:spAutoFit/>
          </a:bodyPr>
          <a:lstStyle/>
          <a:p>
            <a:pPr marL="742950" lvl="1" indent="-285750">
              <a:buFont typeface="Wingdings" panose="05000000000000000000" pitchFamily="2" charset="2"/>
              <a:buChar char="q"/>
            </a:pPr>
            <a:r>
              <a:rPr lang="en-US" sz="1250" dirty="0">
                <a:solidFill>
                  <a:srgbClr val="000000"/>
                </a:solidFill>
                <a:effectLst/>
                <a:ea typeface="Calibri" panose="020F0502020204030204" pitchFamily="34" charset="0"/>
              </a:rPr>
              <a:t>John Reece Roth</a:t>
            </a:r>
          </a:p>
          <a:p>
            <a:pPr marL="1200150" lvl="2" indent="-285750">
              <a:buFont typeface="Wingdings" panose="05000000000000000000" pitchFamily="2" charset="2"/>
              <a:buChar char="v"/>
            </a:pPr>
            <a:r>
              <a:rPr lang="en-US" sz="1250" dirty="0">
                <a:solidFill>
                  <a:srgbClr val="000000"/>
                </a:solidFill>
                <a:ea typeface="Calibri" panose="020F0502020204030204" pitchFamily="34" charset="0"/>
              </a:rPr>
              <a:t>P</a:t>
            </a:r>
            <a:r>
              <a:rPr lang="en-US" sz="1250" dirty="0">
                <a:solidFill>
                  <a:srgbClr val="000000"/>
                </a:solidFill>
                <a:effectLst/>
                <a:ea typeface="Calibri" panose="020F0502020204030204" pitchFamily="34" charset="0"/>
              </a:rPr>
              <a:t>rofessor </a:t>
            </a:r>
            <a:r>
              <a:rPr lang="en-US" sz="1250" dirty="0">
                <a:solidFill>
                  <a:srgbClr val="000000"/>
                </a:solidFill>
                <a:ea typeface="Calibri" panose="020F0502020204030204" pitchFamily="34" charset="0"/>
              </a:rPr>
              <a:t>E</a:t>
            </a:r>
            <a:r>
              <a:rPr lang="en-US" sz="1250" dirty="0">
                <a:solidFill>
                  <a:srgbClr val="000000"/>
                </a:solidFill>
                <a:effectLst/>
                <a:ea typeface="Calibri" panose="020F0502020204030204" pitchFamily="34" charset="0"/>
              </a:rPr>
              <a:t>meritus of Electrical and Computer </a:t>
            </a:r>
            <a:r>
              <a:rPr lang="en-US" sz="1250" dirty="0">
                <a:solidFill>
                  <a:srgbClr val="000000"/>
                </a:solidFill>
                <a:ea typeface="Calibri" panose="020F0502020204030204" pitchFamily="34" charset="0"/>
              </a:rPr>
              <a:t>E</a:t>
            </a:r>
            <a:r>
              <a:rPr lang="en-US" sz="1250" dirty="0">
                <a:solidFill>
                  <a:srgbClr val="000000"/>
                </a:solidFill>
                <a:effectLst/>
                <a:ea typeface="Calibri" panose="020F0502020204030204" pitchFamily="34" charset="0"/>
              </a:rPr>
              <a:t>ngineering at the University of Tennessee</a:t>
            </a:r>
          </a:p>
          <a:p>
            <a:pPr marL="1200150" lvl="2" indent="-285750">
              <a:buFont typeface="Wingdings" panose="05000000000000000000" pitchFamily="2" charset="2"/>
              <a:buChar char="v"/>
            </a:pPr>
            <a:r>
              <a:rPr lang="en-US" sz="1250" dirty="0">
                <a:effectLst/>
                <a:ea typeface="Calibri" panose="020F0502020204030204" pitchFamily="34" charset="0"/>
                <a:cs typeface="Times New Roman" panose="02020603050405020304" pitchFamily="18" charset="0"/>
              </a:rPr>
              <a:t>The probe began in 2006, when Roth was told by Office of Research officials that the Chinese graduate student could not work on the project</a:t>
            </a:r>
            <a:endParaRPr lang="en-US" sz="1250" dirty="0">
              <a:solidFill>
                <a:srgbClr val="000000"/>
              </a:solidFill>
              <a:effectLst/>
              <a:ea typeface="Calibri" panose="020F0502020204030204" pitchFamily="34" charset="0"/>
            </a:endParaRPr>
          </a:p>
          <a:p>
            <a:pPr marL="1200150" lvl="2" indent="-285750">
              <a:buFont typeface="Wingdings" panose="05000000000000000000" pitchFamily="2" charset="2"/>
              <a:buChar char="v"/>
            </a:pPr>
            <a:r>
              <a:rPr lang="en-US" sz="1250" dirty="0">
                <a:solidFill>
                  <a:srgbClr val="000000"/>
                </a:solidFill>
                <a:ea typeface="Calibri" panose="020F0502020204030204" pitchFamily="34" charset="0"/>
              </a:rPr>
              <a:t>Actions</a:t>
            </a:r>
          </a:p>
          <a:p>
            <a:pPr marL="1657350" lvl="3" indent="-285750">
              <a:buFont typeface="Wingdings" panose="05000000000000000000" pitchFamily="2" charset="2"/>
              <a:buChar char="Ø"/>
            </a:pPr>
            <a:r>
              <a:rPr lang="en-US" sz="1250" dirty="0">
                <a:solidFill>
                  <a:srgbClr val="000000"/>
                </a:solidFill>
                <a:ea typeface="Calibri" panose="020F0502020204030204" pitchFamily="34" charset="0"/>
              </a:rPr>
              <a:t>A</a:t>
            </a:r>
            <a:r>
              <a:rPr lang="en-US" sz="1250" dirty="0">
                <a:solidFill>
                  <a:srgbClr val="000000"/>
                </a:solidFill>
                <a:effectLst/>
                <a:ea typeface="Calibri" panose="020F0502020204030204" pitchFamily="34" charset="0"/>
              </a:rPr>
              <a:t>llowed a Chinese National graduate student to work on the project and took sensitive data to China on a lecture tour.</a:t>
            </a:r>
          </a:p>
          <a:p>
            <a:pPr marL="2114550" lvl="4" indent="-285750">
              <a:buFont typeface="Wingdings" panose="05000000000000000000" pitchFamily="2" charset="2"/>
              <a:buChar char="ü"/>
            </a:pPr>
            <a:r>
              <a:rPr lang="en-US" sz="1250" dirty="0">
                <a:solidFill>
                  <a:srgbClr val="000000"/>
                </a:solidFill>
                <a:ea typeface="Calibri" panose="020F0502020204030204" pitchFamily="34" charset="0"/>
              </a:rPr>
              <a:t>(Deemed) exported defense articles to the Chinese National in collaboration with Atmospheric Glow Technology Inc</a:t>
            </a:r>
          </a:p>
          <a:p>
            <a:pPr marL="1200150" lvl="2" indent="-285750">
              <a:buFont typeface="Wingdings" panose="05000000000000000000" pitchFamily="2" charset="2"/>
              <a:buChar char="v"/>
            </a:pPr>
            <a:r>
              <a:rPr lang="en-US" sz="1250" dirty="0">
                <a:solidFill>
                  <a:srgbClr val="000000"/>
                </a:solidFill>
                <a:ea typeface="Calibri" panose="020F0502020204030204" pitchFamily="34" charset="0"/>
              </a:rPr>
              <a:t>Convictions</a:t>
            </a:r>
          </a:p>
          <a:p>
            <a:pPr marL="1657350" lvl="3" indent="-285750">
              <a:buFont typeface="Wingdings" panose="05000000000000000000" pitchFamily="2" charset="2"/>
              <a:buChar char="Ø"/>
            </a:pPr>
            <a:r>
              <a:rPr lang="en-US" sz="1250" dirty="0">
                <a:solidFill>
                  <a:srgbClr val="000000"/>
                </a:solidFill>
                <a:ea typeface="Calibri" panose="020F0502020204030204" pitchFamily="34" charset="0"/>
              </a:rPr>
              <a:t>O</a:t>
            </a:r>
            <a:r>
              <a:rPr lang="en-US" sz="1250" dirty="0">
                <a:solidFill>
                  <a:srgbClr val="000000"/>
                </a:solidFill>
                <a:effectLst/>
                <a:ea typeface="Calibri" panose="020F0502020204030204" pitchFamily="34" charset="0"/>
              </a:rPr>
              <a:t>ne count of violating of the Arms Export Control Act</a:t>
            </a:r>
            <a:r>
              <a:rPr lang="en-US" sz="1250" dirty="0">
                <a:solidFill>
                  <a:srgbClr val="000000"/>
                </a:solidFill>
                <a:ea typeface="Calibri" panose="020F0502020204030204" pitchFamily="34" charset="0"/>
              </a:rPr>
              <a:t> for exporting defense articles to China</a:t>
            </a:r>
            <a:endParaRPr lang="en-US" sz="1250" dirty="0">
              <a:solidFill>
                <a:srgbClr val="000000"/>
              </a:solidFill>
              <a:effectLst/>
              <a:ea typeface="Calibri" panose="020F0502020204030204" pitchFamily="34" charset="0"/>
            </a:endParaRPr>
          </a:p>
          <a:p>
            <a:pPr marL="1657350" lvl="3" indent="-285750">
              <a:buFont typeface="Wingdings" panose="05000000000000000000" pitchFamily="2" charset="2"/>
              <a:buChar char="Ø"/>
            </a:pPr>
            <a:r>
              <a:rPr lang="en-US" sz="1250" dirty="0">
                <a:solidFill>
                  <a:srgbClr val="000000"/>
                </a:solidFill>
                <a:ea typeface="Calibri" panose="020F0502020204030204" pitchFamily="34" charset="0"/>
              </a:rPr>
              <a:t>F</a:t>
            </a:r>
            <a:r>
              <a:rPr lang="en-US" sz="1250" dirty="0">
                <a:solidFill>
                  <a:srgbClr val="000000"/>
                </a:solidFill>
                <a:effectLst/>
                <a:ea typeface="Calibri" panose="020F0502020204030204" pitchFamily="34" charset="0"/>
              </a:rPr>
              <a:t>ifteen separate counts of violating the Arms Export Control Act</a:t>
            </a:r>
          </a:p>
          <a:p>
            <a:pPr marL="1657350" lvl="3" indent="-285750">
              <a:buFont typeface="Wingdings" panose="05000000000000000000" pitchFamily="2" charset="2"/>
              <a:buChar char="Ø"/>
            </a:pPr>
            <a:r>
              <a:rPr lang="en-US" sz="1250" dirty="0">
                <a:solidFill>
                  <a:srgbClr val="000000"/>
                </a:solidFill>
                <a:ea typeface="Calibri" panose="020F0502020204030204" pitchFamily="34" charset="0"/>
              </a:rPr>
              <a:t>O</a:t>
            </a:r>
            <a:r>
              <a:rPr lang="en-US" sz="1250" dirty="0">
                <a:solidFill>
                  <a:srgbClr val="000000"/>
                </a:solidFill>
                <a:effectLst/>
                <a:ea typeface="Calibri" panose="020F0502020204030204" pitchFamily="34" charset="0"/>
              </a:rPr>
              <a:t>ne count of wire fraud relating to exporting sensitive military information relating to an air force contract and depriving the university of his “honest services.” </a:t>
            </a:r>
          </a:p>
          <a:p>
            <a:pPr marL="2114550" lvl="4" indent="-285750">
              <a:buFont typeface="Wingdings" panose="05000000000000000000" pitchFamily="2" charset="2"/>
              <a:buChar char="ü"/>
            </a:pPr>
            <a:r>
              <a:rPr lang="en-US" sz="1250" dirty="0">
                <a:solidFill>
                  <a:srgbClr val="000000"/>
                </a:solidFill>
                <a:ea typeface="Calibri" panose="020F0502020204030204" pitchFamily="34" charset="0"/>
              </a:rPr>
              <a:t>SCOTUS struck down “honest services” law as being too “constitutionally vague in 2010 when the appeal process was still ongoing</a:t>
            </a:r>
          </a:p>
          <a:p>
            <a:pPr marL="1200150" lvl="2" indent="-285750">
              <a:buFont typeface="Wingdings" panose="05000000000000000000" pitchFamily="2" charset="2"/>
              <a:buChar char="v"/>
            </a:pPr>
            <a:r>
              <a:rPr lang="en-US" sz="1250" dirty="0">
                <a:solidFill>
                  <a:srgbClr val="000000"/>
                </a:solidFill>
                <a:effectLst/>
                <a:ea typeface="Calibri" panose="020F0502020204030204" pitchFamily="34" charset="0"/>
              </a:rPr>
              <a:t>Results</a:t>
            </a:r>
          </a:p>
          <a:p>
            <a:pPr marL="1657350" lvl="3" indent="-285750">
              <a:buFont typeface="Wingdings" panose="05000000000000000000" pitchFamily="2" charset="2"/>
              <a:buChar char="Ø"/>
            </a:pPr>
            <a:r>
              <a:rPr lang="en-US" sz="1250" dirty="0">
                <a:effectLst/>
                <a:ea typeface="Calibri" panose="020F0502020204030204" pitchFamily="34" charset="0"/>
                <a:cs typeface="Times New Roman" panose="02020603050405020304" pitchFamily="18" charset="0"/>
              </a:rPr>
              <a:t>Atmospheric Glow Technologies was fined $25,000</a:t>
            </a:r>
          </a:p>
          <a:p>
            <a:pPr marL="1657350" lvl="3" indent="-285750">
              <a:buFont typeface="Wingdings" panose="05000000000000000000" pitchFamily="2" charset="2"/>
              <a:buChar char="Ø"/>
            </a:pPr>
            <a:r>
              <a:rPr lang="en-US" sz="1250" dirty="0">
                <a:solidFill>
                  <a:srgbClr val="000000"/>
                </a:solidFill>
                <a:cs typeface="Times New Roman" panose="02020603050405020304" pitchFamily="18" charset="0"/>
              </a:rPr>
              <a:t>Sentenced to four years in prison and two years of supervised release in 2009 and was under appeal for over two years</a:t>
            </a:r>
          </a:p>
          <a:p>
            <a:pPr marL="1657350" lvl="3" indent="-285750">
              <a:buFont typeface="Wingdings" panose="05000000000000000000" pitchFamily="2" charset="2"/>
              <a:buChar char="Ø"/>
            </a:pPr>
            <a:r>
              <a:rPr lang="en-US" sz="1250" dirty="0">
                <a:solidFill>
                  <a:srgbClr val="000000"/>
                </a:solidFill>
                <a:cs typeface="Times New Roman" panose="02020603050405020304" pitchFamily="18" charset="0"/>
              </a:rPr>
              <a:t>Sentence was eventually reduced and he ultimately served 26 months</a:t>
            </a:r>
          </a:p>
          <a:p>
            <a:pPr marL="742950" lvl="1" indent="-285750">
              <a:buFont typeface="Wingdings" panose="05000000000000000000" pitchFamily="2" charset="2"/>
              <a:buChar char="q"/>
            </a:pPr>
            <a:r>
              <a:rPr lang="en-US" sz="1250" dirty="0">
                <a:solidFill>
                  <a:srgbClr val="000000"/>
                </a:solidFill>
                <a:hlinkClick r:id="rId2"/>
              </a:rPr>
              <a:t>https://volopedia.lib.utk.edu/entries/j-reece-roth/</a:t>
            </a:r>
            <a:r>
              <a:rPr lang="en-US" sz="1250" dirty="0">
                <a:solidFill>
                  <a:srgbClr val="000000"/>
                </a:solidFill>
              </a:rPr>
              <a:t> </a:t>
            </a:r>
          </a:p>
          <a:p>
            <a:pPr marL="1657350" lvl="3" indent="-285750">
              <a:buFont typeface="Wingdings" panose="05000000000000000000" pitchFamily="2" charset="2"/>
              <a:buChar char="Ø"/>
            </a:pPr>
            <a:endParaRPr lang="en-US" dirty="0"/>
          </a:p>
        </p:txBody>
      </p:sp>
    </p:spTree>
    <p:extLst>
      <p:ext uri="{BB962C8B-B14F-4D97-AF65-F5344CB8AC3E}">
        <p14:creationId xmlns:p14="http://schemas.microsoft.com/office/powerpoint/2010/main" val="31441120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685800" y="164091"/>
            <a:ext cx="7772400" cy="1470025"/>
          </a:xfrm>
        </p:spPr>
        <p:txBody>
          <a:bodyPr>
            <a:normAutofit/>
          </a:bodyPr>
          <a:lstStyle/>
          <a:p>
            <a:r>
              <a:rPr lang="en-US" sz="3600" b="1" dirty="0"/>
              <a:t>University Violations Case Studies Cont’d</a:t>
            </a:r>
          </a:p>
        </p:txBody>
      </p:sp>
      <p:sp>
        <p:nvSpPr>
          <p:cNvPr id="2" name="TextBox 1">
            <a:extLst>
              <a:ext uri="{FF2B5EF4-FFF2-40B4-BE49-F238E27FC236}">
                <a16:creationId xmlns:a16="http://schemas.microsoft.com/office/drawing/2014/main" id="{6790D73A-2AAA-5812-6E0A-8465A14BECFA}"/>
              </a:ext>
            </a:extLst>
          </p:cNvPr>
          <p:cNvSpPr txBox="1"/>
          <p:nvPr/>
        </p:nvSpPr>
        <p:spPr>
          <a:xfrm>
            <a:off x="384048" y="1482643"/>
            <a:ext cx="7616952" cy="4293483"/>
          </a:xfrm>
          <a:prstGeom prst="rect">
            <a:avLst/>
          </a:prstGeom>
          <a:noFill/>
        </p:spPr>
        <p:txBody>
          <a:bodyPr wrap="square" rtlCol="0">
            <a:spAutoFit/>
          </a:bodyPr>
          <a:lstStyle/>
          <a:p>
            <a:pPr marL="742950" lvl="1" indent="-285750">
              <a:buFont typeface="Wingdings" panose="05000000000000000000" pitchFamily="2" charset="2"/>
              <a:buChar char="q"/>
            </a:pPr>
            <a:r>
              <a:rPr lang="en-US" sz="1700" dirty="0">
                <a:solidFill>
                  <a:srgbClr val="000000"/>
                </a:solidFill>
                <a:effectLst/>
                <a:ea typeface="Calibri" panose="020F0502020204030204" pitchFamily="34" charset="0"/>
              </a:rPr>
              <a:t>University of Massachusetts-Lowell (UML)</a:t>
            </a:r>
          </a:p>
          <a:p>
            <a:pPr marL="1200150" lvl="2" indent="-285750">
              <a:buFont typeface="Wingdings" panose="05000000000000000000" pitchFamily="2" charset="2"/>
              <a:buChar char="v"/>
            </a:pPr>
            <a:r>
              <a:rPr lang="en-US" sz="1700" dirty="0">
                <a:effectLst/>
                <a:ea typeface="Calibri" panose="020F0502020204030204" pitchFamily="34" charset="0"/>
                <a:cs typeface="Times New Roman" panose="02020603050405020304" pitchFamily="18" charset="0"/>
              </a:rPr>
              <a:t>In 2007, UML’s Center for Atmospheric Research violated Export Administration Regulations</a:t>
            </a:r>
          </a:p>
          <a:p>
            <a:pPr marL="1200150" lvl="2" indent="-285750">
              <a:buFont typeface="Wingdings" panose="05000000000000000000" pitchFamily="2" charset="2"/>
              <a:buChar char="v"/>
            </a:pPr>
            <a:r>
              <a:rPr lang="en-US" sz="1700" dirty="0">
                <a:ea typeface="Calibri" panose="020F0502020204030204" pitchFamily="34" charset="0"/>
                <a:cs typeface="Times New Roman" panose="02020603050405020304" pitchFamily="18" charset="0"/>
              </a:rPr>
              <a:t>E</a:t>
            </a:r>
            <a:r>
              <a:rPr lang="en-US" sz="1700" dirty="0">
                <a:effectLst/>
                <a:ea typeface="Calibri" panose="020F0502020204030204" pitchFamily="34" charset="0"/>
                <a:cs typeface="Times New Roman" panose="02020603050405020304" pitchFamily="18" charset="0"/>
              </a:rPr>
              <a:t>xported antennae and cables valued at over $12,000 and a testing device valued at $191,000 to the Pakistan Space and Upper Atmospheric Research Commission (SUPARCO). </a:t>
            </a:r>
          </a:p>
          <a:p>
            <a:pPr marL="1714500" lvl="3" indent="-342900">
              <a:buFont typeface="Wingdings" panose="05000000000000000000" pitchFamily="2" charset="2"/>
              <a:buChar char="Ø"/>
            </a:pPr>
            <a:r>
              <a:rPr lang="en-US" sz="1700" dirty="0">
                <a:ea typeface="Calibri" panose="020F0502020204030204" pitchFamily="34" charset="0"/>
                <a:cs typeface="Times New Roman" panose="02020603050405020304" pitchFamily="18" charset="0"/>
              </a:rPr>
              <a:t>The items exported to Pakistan were on EAR99</a:t>
            </a:r>
            <a:endParaRPr lang="en-US" sz="1700" dirty="0">
              <a:effectLst/>
              <a:ea typeface="Calibri" panose="020F0502020204030204" pitchFamily="34" charset="0"/>
              <a:cs typeface="Times New Roman" panose="02020603050405020304" pitchFamily="18" charset="0"/>
            </a:endParaRPr>
          </a:p>
          <a:p>
            <a:pPr marL="1200150" lvl="2" indent="-285750">
              <a:buFont typeface="Wingdings" panose="05000000000000000000" pitchFamily="2" charset="2"/>
              <a:buChar char="v"/>
            </a:pPr>
            <a:r>
              <a:rPr lang="en-US" sz="1700" dirty="0">
                <a:effectLst/>
                <a:ea typeface="Calibri" panose="020F0502020204030204" pitchFamily="34" charset="0"/>
                <a:cs typeface="Times New Roman" panose="02020603050405020304" pitchFamily="18" charset="0"/>
              </a:rPr>
              <a:t>SUPARCO was on the BIS’ entity list because in 1998 they were “determined to be involved in nuclear or missile activities which required licensing to do business with and UML failed to secure a license.</a:t>
            </a:r>
          </a:p>
          <a:p>
            <a:pPr marL="1200150" lvl="2" indent="-285750">
              <a:buFont typeface="Wingdings" panose="05000000000000000000" pitchFamily="2" charset="2"/>
              <a:buChar char="v"/>
            </a:pPr>
            <a:r>
              <a:rPr lang="en-US" sz="1700" dirty="0">
                <a:ea typeface="Calibri" panose="020F0502020204030204" pitchFamily="34" charset="0"/>
                <a:cs typeface="Times New Roman" panose="02020603050405020304" pitchFamily="18" charset="0"/>
              </a:rPr>
              <a:t>Fined $100,000 which was suspended barring successful completion of two-year probationary period.</a:t>
            </a:r>
          </a:p>
          <a:p>
            <a:pPr marL="1200150" lvl="2" indent="-285750">
              <a:buFont typeface="Wingdings" panose="05000000000000000000" pitchFamily="2" charset="2"/>
              <a:buChar char="v"/>
            </a:pPr>
            <a:r>
              <a:rPr lang="en-US" sz="1700" dirty="0">
                <a:effectLst/>
                <a:ea typeface="Calibri" panose="020F0502020204030204" pitchFamily="34" charset="0"/>
                <a:cs typeface="Times New Roman" panose="02020603050405020304" pitchFamily="18" charset="0"/>
                <a:hlinkClick r:id="rId2"/>
              </a:rPr>
              <a:t>https://efoia.bis.doc.gov/index.php/documents/export-violations/export-violations-2013/837-e-2306/file</a:t>
            </a:r>
            <a:r>
              <a:rPr lang="en-US" sz="1700" dirty="0">
                <a:effectLst/>
                <a:ea typeface="Calibri" panose="020F0502020204030204" pitchFamily="34" charset="0"/>
                <a:cs typeface="Times New Roman" panose="02020603050405020304" pitchFamily="18" charset="0"/>
              </a:rPr>
              <a:t> </a:t>
            </a:r>
          </a:p>
          <a:p>
            <a:pPr marL="1200150" lvl="2" indent="-285750">
              <a:buFont typeface="Wingdings" panose="05000000000000000000" pitchFamily="2" charset="2"/>
              <a:buChar char="q"/>
            </a:pPr>
            <a:endParaRPr lang="en-US" dirty="0"/>
          </a:p>
        </p:txBody>
      </p:sp>
    </p:spTree>
    <p:extLst>
      <p:ext uri="{BB962C8B-B14F-4D97-AF65-F5344CB8AC3E}">
        <p14:creationId xmlns:p14="http://schemas.microsoft.com/office/powerpoint/2010/main" val="28692429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685800" y="7814"/>
            <a:ext cx="7772400" cy="1470025"/>
          </a:xfrm>
        </p:spPr>
        <p:txBody>
          <a:bodyPr>
            <a:normAutofit/>
          </a:bodyPr>
          <a:lstStyle/>
          <a:p>
            <a:r>
              <a:rPr lang="en-US" sz="3500" b="1" dirty="0"/>
              <a:t>What is Export Control?</a:t>
            </a:r>
          </a:p>
        </p:txBody>
      </p:sp>
      <p:sp>
        <p:nvSpPr>
          <p:cNvPr id="2" name="TextBox 1">
            <a:extLst>
              <a:ext uri="{FF2B5EF4-FFF2-40B4-BE49-F238E27FC236}">
                <a16:creationId xmlns:a16="http://schemas.microsoft.com/office/drawing/2014/main" id="{61F465CF-4E24-E72E-62A0-9877D995D44E}"/>
              </a:ext>
            </a:extLst>
          </p:cNvPr>
          <p:cNvSpPr txBox="1"/>
          <p:nvPr/>
        </p:nvSpPr>
        <p:spPr>
          <a:xfrm>
            <a:off x="1293876" y="1783080"/>
            <a:ext cx="6556248" cy="3585597"/>
          </a:xfrm>
          <a:prstGeom prst="rect">
            <a:avLst/>
          </a:prstGeom>
          <a:noFill/>
        </p:spPr>
        <p:txBody>
          <a:bodyPr wrap="square" rtlCol="0">
            <a:spAutoFit/>
          </a:bodyPr>
          <a:lstStyle/>
          <a:p>
            <a:r>
              <a:rPr lang="en-US" sz="1900" dirty="0">
                <a:effectLst/>
                <a:ea typeface="Calibri" panose="020F0502020204030204" pitchFamily="34" charset="0"/>
                <a:cs typeface="Times New Roman" panose="02020603050405020304" pitchFamily="18" charset="0"/>
              </a:rPr>
              <a:t>An export is selling or carrying an item made in one country to another. In addition to the most talked about definition of export, there is also a deemed export. A deemed export is when you verbally, orally, or physically give an item, idea, or knowledge to a non-U.S. person inside the United States. For instance, if you are working on a project at MSU and a non-U.S. person (let’s say from Bangladesh) overhears a conversation about said project, you’ve just exported the project to Bangladesh. In that situation, you must view non-U.S. persons through the lens of who their government is.</a:t>
            </a:r>
          </a:p>
          <a:p>
            <a:endParaRPr lang="en-US" dirty="0"/>
          </a:p>
        </p:txBody>
      </p:sp>
    </p:spTree>
    <p:extLst>
      <p:ext uri="{BB962C8B-B14F-4D97-AF65-F5344CB8AC3E}">
        <p14:creationId xmlns:p14="http://schemas.microsoft.com/office/powerpoint/2010/main" val="36174357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685800" y="7814"/>
            <a:ext cx="7772400" cy="1470025"/>
          </a:xfrm>
        </p:spPr>
        <p:txBody>
          <a:bodyPr>
            <a:normAutofit/>
          </a:bodyPr>
          <a:lstStyle/>
          <a:p>
            <a:r>
              <a:rPr lang="en-US" sz="3500" b="1" dirty="0"/>
              <a:t>Why is Export Control Important?</a:t>
            </a:r>
          </a:p>
        </p:txBody>
      </p:sp>
      <p:sp>
        <p:nvSpPr>
          <p:cNvPr id="2" name="TextBox 1">
            <a:extLst>
              <a:ext uri="{FF2B5EF4-FFF2-40B4-BE49-F238E27FC236}">
                <a16:creationId xmlns:a16="http://schemas.microsoft.com/office/drawing/2014/main" id="{61F465CF-4E24-E72E-62A0-9877D995D44E}"/>
              </a:ext>
            </a:extLst>
          </p:cNvPr>
          <p:cNvSpPr txBox="1"/>
          <p:nvPr/>
        </p:nvSpPr>
        <p:spPr>
          <a:xfrm>
            <a:off x="923544" y="1397674"/>
            <a:ext cx="6556248" cy="4062651"/>
          </a:xfrm>
          <a:prstGeom prst="rect">
            <a:avLst/>
          </a:prstGeom>
          <a:noFill/>
        </p:spPr>
        <p:txBody>
          <a:bodyPr wrap="square" rtlCol="0">
            <a:spAutoFit/>
          </a:bodyPr>
          <a:lstStyle/>
          <a:p>
            <a:pPr marL="342900" indent="-342900">
              <a:buFont typeface="Wingdings" panose="05000000000000000000" pitchFamily="2" charset="2"/>
              <a:buChar char="q"/>
            </a:pPr>
            <a:r>
              <a:rPr lang="en-US" sz="1900" dirty="0">
                <a:effectLst/>
                <a:ea typeface="Calibri" panose="020F0502020204030204" pitchFamily="34" charset="0"/>
              </a:rPr>
              <a:t>Export control is used by the United States Government to achieve foreign policy and national security matters. </a:t>
            </a:r>
            <a:r>
              <a:rPr lang="en-US" sz="1900" dirty="0">
                <a:ea typeface="Calibri" panose="020F0502020204030204" pitchFamily="34" charset="0"/>
              </a:rPr>
              <a:t>E</a:t>
            </a:r>
            <a:r>
              <a:rPr lang="en-US" sz="1900" dirty="0">
                <a:effectLst/>
                <a:ea typeface="Calibri" panose="020F0502020204030204" pitchFamily="34" charset="0"/>
              </a:rPr>
              <a:t>xport control is used to keep U.S. technology out of the hands of malign foreign influence who could use the technological know-how to adversely affect U.S. interests across the world. </a:t>
            </a:r>
            <a:r>
              <a:rPr lang="en-US" sz="1800" dirty="0">
                <a:effectLst/>
                <a:ea typeface="Calibri" panose="020F0502020204030204" pitchFamily="34" charset="0"/>
              </a:rPr>
              <a:t>These </a:t>
            </a:r>
            <a:r>
              <a:rPr lang="en-US" sz="1800" dirty="0">
                <a:effectLst/>
                <a:ea typeface="Calibri" panose="020F0502020204030204" pitchFamily="34" charset="0"/>
                <a:cs typeface="Times New Roman" panose="02020603050405020304" pitchFamily="18" charset="0"/>
              </a:rPr>
              <a:t>regulations are vital to safeguarding American scientific research advancements.</a:t>
            </a:r>
          </a:p>
          <a:p>
            <a:pPr marL="342900" indent="-342900">
              <a:buFont typeface="Wingdings" panose="05000000000000000000" pitchFamily="2" charset="2"/>
              <a:buChar char="q"/>
            </a:pPr>
            <a:r>
              <a:rPr lang="en-US" sz="1800" dirty="0">
                <a:solidFill>
                  <a:prstClr val="black"/>
                </a:solidFill>
                <a:cs typeface="Times New Roman" panose="02020603050405020304" pitchFamily="18" charset="0"/>
              </a:rPr>
              <a:t>Liaisons can help our office on the front lines in each department to ensure possible security red flags on projects are accounted for and resolved. Having eyes and ears in each department enables better inter- and intra-departmental communication and ensures nothing slips through the cracks.</a:t>
            </a:r>
            <a:endParaRPr lang="en-US" sz="1800" dirty="0">
              <a:solidFill>
                <a:prstClr val="black"/>
              </a:solidFill>
            </a:endParaRPr>
          </a:p>
          <a:p>
            <a:endParaRPr lang="en-US" sz="1900" dirty="0"/>
          </a:p>
        </p:txBody>
      </p:sp>
    </p:spTree>
    <p:extLst>
      <p:ext uri="{BB962C8B-B14F-4D97-AF65-F5344CB8AC3E}">
        <p14:creationId xmlns:p14="http://schemas.microsoft.com/office/powerpoint/2010/main" val="22982738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685800" y="164091"/>
            <a:ext cx="7772400" cy="1470025"/>
          </a:xfrm>
        </p:spPr>
        <p:txBody>
          <a:bodyPr>
            <a:normAutofit/>
          </a:bodyPr>
          <a:lstStyle/>
          <a:p>
            <a:r>
              <a:rPr lang="en-US" sz="3600" b="1" dirty="0"/>
              <a:t>Export Control Regulations</a:t>
            </a:r>
          </a:p>
        </p:txBody>
      </p:sp>
      <p:sp>
        <p:nvSpPr>
          <p:cNvPr id="2" name="TextBox 1">
            <a:extLst>
              <a:ext uri="{FF2B5EF4-FFF2-40B4-BE49-F238E27FC236}">
                <a16:creationId xmlns:a16="http://schemas.microsoft.com/office/drawing/2014/main" id="{6790D73A-2AAA-5812-6E0A-8465A14BECFA}"/>
              </a:ext>
            </a:extLst>
          </p:cNvPr>
          <p:cNvSpPr txBox="1"/>
          <p:nvPr/>
        </p:nvSpPr>
        <p:spPr>
          <a:xfrm>
            <a:off x="685800" y="2103120"/>
            <a:ext cx="7616952" cy="3000821"/>
          </a:xfrm>
          <a:prstGeom prst="rect">
            <a:avLst/>
          </a:prstGeom>
          <a:noFill/>
        </p:spPr>
        <p:txBody>
          <a:bodyPr wrap="square" rtlCol="0">
            <a:spAutoFit/>
          </a:bodyPr>
          <a:lstStyle/>
          <a:p>
            <a:pPr marL="342900" indent="-342900">
              <a:buFont typeface="Wingdings" panose="05000000000000000000" pitchFamily="2" charset="2"/>
              <a:buChar char="q"/>
            </a:pPr>
            <a:r>
              <a:rPr lang="en-US" sz="1900" dirty="0"/>
              <a:t>There are several government regulations governing export control</a:t>
            </a:r>
          </a:p>
          <a:p>
            <a:pPr marL="800100" lvl="1" indent="-342900">
              <a:buFont typeface="Wingdings" panose="05000000000000000000" pitchFamily="2" charset="2"/>
              <a:buChar char="v"/>
            </a:pPr>
            <a:r>
              <a:rPr lang="en-US" sz="1900" dirty="0"/>
              <a:t>International Traffic in-Arms Regulation (ITAR)</a:t>
            </a:r>
          </a:p>
          <a:p>
            <a:pPr marL="800100" lvl="1" indent="-342900">
              <a:buFont typeface="Wingdings" panose="05000000000000000000" pitchFamily="2" charset="2"/>
              <a:buChar char="v"/>
            </a:pPr>
            <a:r>
              <a:rPr lang="en-US" sz="1900" dirty="0"/>
              <a:t>Export Administration Regulation (EAR)</a:t>
            </a:r>
          </a:p>
          <a:p>
            <a:pPr marL="800100" lvl="1" indent="-342900">
              <a:buFont typeface="Wingdings" panose="05000000000000000000" pitchFamily="2" charset="2"/>
              <a:buChar char="v"/>
            </a:pPr>
            <a:r>
              <a:rPr lang="en-US" sz="1900" dirty="0"/>
              <a:t>Office of Foreign Asset Control (OFAC)</a:t>
            </a:r>
          </a:p>
          <a:p>
            <a:pPr marL="800100" lvl="1" indent="-342900">
              <a:buFont typeface="Wingdings" panose="05000000000000000000" pitchFamily="2" charset="2"/>
              <a:buChar char="v"/>
            </a:pPr>
            <a:r>
              <a:rPr lang="en-US" sz="1900" dirty="0"/>
              <a:t>Federal Acquisition Regulation (FAR) clauses</a:t>
            </a:r>
          </a:p>
          <a:p>
            <a:pPr marL="800100" lvl="1" indent="-342900">
              <a:buFont typeface="Wingdings" panose="05000000000000000000" pitchFamily="2" charset="2"/>
              <a:buChar char="v"/>
            </a:pPr>
            <a:r>
              <a:rPr lang="en-US" sz="1900" dirty="0"/>
              <a:t>Defense Federal Acquisition Regulation Supplement (DFARS) clauses</a:t>
            </a:r>
          </a:p>
          <a:p>
            <a:pPr marL="800100" lvl="1" indent="-342900">
              <a:buFont typeface="Wingdings" panose="05000000000000000000" pitchFamily="2" charset="2"/>
              <a:buChar char="v"/>
            </a:pPr>
            <a:r>
              <a:rPr lang="en-US" sz="1900" dirty="0"/>
              <a:t>126.1 countries</a:t>
            </a:r>
          </a:p>
          <a:p>
            <a:endParaRPr lang="en-US" dirty="0"/>
          </a:p>
        </p:txBody>
      </p:sp>
    </p:spTree>
    <p:extLst>
      <p:ext uri="{BB962C8B-B14F-4D97-AF65-F5344CB8AC3E}">
        <p14:creationId xmlns:p14="http://schemas.microsoft.com/office/powerpoint/2010/main" val="1941947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685800" y="164091"/>
            <a:ext cx="7772400" cy="1470025"/>
          </a:xfrm>
        </p:spPr>
        <p:txBody>
          <a:bodyPr>
            <a:normAutofit/>
          </a:bodyPr>
          <a:lstStyle/>
          <a:p>
            <a:r>
              <a:rPr lang="en-US" sz="3600" b="1" dirty="0"/>
              <a:t>International Traffic in-Arms Regulation (ITAR)</a:t>
            </a:r>
          </a:p>
        </p:txBody>
      </p:sp>
      <p:sp>
        <p:nvSpPr>
          <p:cNvPr id="2" name="TextBox 1">
            <a:extLst>
              <a:ext uri="{FF2B5EF4-FFF2-40B4-BE49-F238E27FC236}">
                <a16:creationId xmlns:a16="http://schemas.microsoft.com/office/drawing/2014/main" id="{6790D73A-2AAA-5812-6E0A-8465A14BECFA}"/>
              </a:ext>
            </a:extLst>
          </p:cNvPr>
          <p:cNvSpPr txBox="1"/>
          <p:nvPr/>
        </p:nvSpPr>
        <p:spPr>
          <a:xfrm>
            <a:off x="685800" y="2103120"/>
            <a:ext cx="7616952" cy="2431435"/>
          </a:xfrm>
          <a:prstGeom prst="rect">
            <a:avLst/>
          </a:prstGeom>
          <a:noFill/>
        </p:spPr>
        <p:txBody>
          <a:bodyPr wrap="square" rtlCol="0">
            <a:spAutoFit/>
          </a:bodyPr>
          <a:lstStyle/>
          <a:p>
            <a:pPr marL="285750" indent="-285750">
              <a:buFont typeface="Wingdings" panose="05000000000000000000" pitchFamily="2" charset="2"/>
              <a:buChar char="q"/>
            </a:pPr>
            <a:r>
              <a:rPr lang="en-US" sz="1900" dirty="0"/>
              <a:t>ITAR is administered by the Directorate of Defense Trade Controls (DDTC) under the Department of State</a:t>
            </a:r>
          </a:p>
          <a:p>
            <a:pPr marL="285750" indent="-285750">
              <a:buFont typeface="Wingdings" panose="05000000000000000000" pitchFamily="2" charset="2"/>
              <a:buChar char="q"/>
            </a:pPr>
            <a:r>
              <a:rPr lang="en-US" sz="1900" dirty="0"/>
              <a:t>Its jurisdiction is defense services and articles, in other words, technology and equipment with direct military applications</a:t>
            </a:r>
          </a:p>
          <a:p>
            <a:pPr marL="285750" indent="-285750">
              <a:buFont typeface="Wingdings" panose="05000000000000000000" pitchFamily="2" charset="2"/>
              <a:buChar char="q"/>
            </a:pPr>
            <a:r>
              <a:rPr lang="en-US" sz="1900" dirty="0"/>
              <a:t>Has 21 categories</a:t>
            </a:r>
          </a:p>
          <a:p>
            <a:pPr marL="285750" indent="-285750">
              <a:buFont typeface="Wingdings" panose="05000000000000000000" pitchFamily="2" charset="2"/>
              <a:buChar char="q"/>
            </a:pPr>
            <a:r>
              <a:rPr lang="en-US" sz="1900" dirty="0"/>
              <a:t>Very black-and-white (It is ITAR or it isn’t ITAR)</a:t>
            </a:r>
          </a:p>
          <a:p>
            <a:pPr marL="285750" indent="-285750">
              <a:buFont typeface="Wingdings" panose="05000000000000000000" pitchFamily="2" charset="2"/>
              <a:buChar char="q"/>
            </a:pPr>
            <a:r>
              <a:rPr lang="en-US" sz="1900" dirty="0"/>
              <a:t>List of all ITAR-controlled items can be found on the United States Munitions List (USML)</a:t>
            </a:r>
          </a:p>
        </p:txBody>
      </p:sp>
    </p:spTree>
    <p:extLst>
      <p:ext uri="{BB962C8B-B14F-4D97-AF65-F5344CB8AC3E}">
        <p14:creationId xmlns:p14="http://schemas.microsoft.com/office/powerpoint/2010/main" val="3723683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685800" y="164091"/>
            <a:ext cx="7772400" cy="1470025"/>
          </a:xfrm>
        </p:spPr>
        <p:txBody>
          <a:bodyPr>
            <a:normAutofit/>
          </a:bodyPr>
          <a:lstStyle/>
          <a:p>
            <a:r>
              <a:rPr lang="en-US" sz="3600" b="1" dirty="0"/>
              <a:t>Export Administration Regulation (EAR)</a:t>
            </a:r>
          </a:p>
        </p:txBody>
      </p:sp>
      <p:sp>
        <p:nvSpPr>
          <p:cNvPr id="2" name="TextBox 1">
            <a:extLst>
              <a:ext uri="{FF2B5EF4-FFF2-40B4-BE49-F238E27FC236}">
                <a16:creationId xmlns:a16="http://schemas.microsoft.com/office/drawing/2014/main" id="{6790D73A-2AAA-5812-6E0A-8465A14BECFA}"/>
              </a:ext>
            </a:extLst>
          </p:cNvPr>
          <p:cNvSpPr txBox="1"/>
          <p:nvPr/>
        </p:nvSpPr>
        <p:spPr>
          <a:xfrm>
            <a:off x="621792" y="1472184"/>
            <a:ext cx="8330184" cy="4478149"/>
          </a:xfrm>
          <a:prstGeom prst="rect">
            <a:avLst/>
          </a:prstGeom>
          <a:noFill/>
        </p:spPr>
        <p:txBody>
          <a:bodyPr wrap="square" rtlCol="0">
            <a:spAutoFit/>
          </a:bodyPr>
          <a:lstStyle/>
          <a:p>
            <a:pPr marL="285750" indent="-285750">
              <a:buFont typeface="Wingdings" panose="05000000000000000000" pitchFamily="2" charset="2"/>
              <a:buChar char="q"/>
            </a:pPr>
            <a:r>
              <a:rPr lang="en-US" sz="1900" dirty="0"/>
              <a:t>EAR is administered by the Bureau of Industry &amp; Security (BIS) under the Department of Commerce</a:t>
            </a:r>
          </a:p>
          <a:p>
            <a:pPr marL="285750" indent="-285750">
              <a:buFont typeface="Wingdings" panose="05000000000000000000" pitchFamily="2" charset="2"/>
              <a:buChar char="q"/>
            </a:pPr>
            <a:r>
              <a:rPr lang="en-US" sz="1900" dirty="0"/>
              <a:t>Its jurisdiction is dual-use technologies and equipment (i.e. those which have civilian and military applications)</a:t>
            </a:r>
          </a:p>
          <a:p>
            <a:pPr marL="285750" indent="-285750">
              <a:buFont typeface="Wingdings" panose="05000000000000000000" pitchFamily="2" charset="2"/>
              <a:buChar char="q"/>
            </a:pPr>
            <a:r>
              <a:rPr lang="en-US" sz="1900" dirty="0"/>
              <a:t>Has 10 categories and five subcategories</a:t>
            </a:r>
          </a:p>
          <a:p>
            <a:pPr marL="285750" indent="-285750">
              <a:buFont typeface="Wingdings" panose="05000000000000000000" pitchFamily="2" charset="2"/>
              <a:buChar char="q"/>
            </a:pPr>
            <a:r>
              <a:rPr lang="en-US" sz="1900" dirty="0"/>
              <a:t>Contrary to ITAR, EAR has many grey areas, making it difficult to navigate</a:t>
            </a:r>
          </a:p>
          <a:p>
            <a:pPr marL="742950" lvl="1" indent="-285750">
              <a:buFont typeface="Wingdings" panose="05000000000000000000" pitchFamily="2" charset="2"/>
              <a:buChar char="v"/>
            </a:pPr>
            <a:r>
              <a:rPr lang="en-US" sz="1900" dirty="0"/>
              <a:t>Every EAR category has a loophole and each loophole can have several more loopholes</a:t>
            </a:r>
          </a:p>
          <a:p>
            <a:pPr marL="285750" indent="-285750">
              <a:buFont typeface="Wingdings" panose="05000000000000000000" pitchFamily="2" charset="2"/>
              <a:buChar char="q"/>
            </a:pPr>
            <a:r>
              <a:rPr lang="en-US" sz="1900" dirty="0"/>
              <a:t>EAR99 </a:t>
            </a:r>
            <a:r>
              <a:rPr lang="en-US" sz="1900" dirty="0">
                <a:effectLst/>
                <a:ea typeface="Calibri" panose="020F0502020204030204" pitchFamily="34" charset="0"/>
              </a:rPr>
              <a:t>is a subset of EAR of items that are not found on the CCL or any other regulatory agency.</a:t>
            </a:r>
          </a:p>
          <a:p>
            <a:pPr marL="800100" lvl="1" indent="-342900">
              <a:buFont typeface="Wingdings" panose="05000000000000000000" pitchFamily="2" charset="2"/>
              <a:buChar char="v"/>
            </a:pPr>
            <a:r>
              <a:rPr lang="en-US" sz="1900" dirty="0">
                <a:effectLst/>
                <a:ea typeface="Calibri" panose="020F0502020204030204" pitchFamily="34" charset="0"/>
              </a:rPr>
              <a:t>Most are low-technology items that don’t require a license but there are exceptions (</a:t>
            </a:r>
            <a:r>
              <a:rPr lang="en-US" sz="1900" b="1" i="1" dirty="0">
                <a:effectLst/>
                <a:ea typeface="Calibri" panose="020F0502020204030204" pitchFamily="34" charset="0"/>
              </a:rPr>
              <a:t>Very common misinterpretation of EAR99)</a:t>
            </a:r>
            <a:endParaRPr lang="en-US" sz="1900" dirty="0"/>
          </a:p>
          <a:p>
            <a:pPr marL="285750" indent="-285750">
              <a:buFont typeface="Wingdings" panose="05000000000000000000" pitchFamily="2" charset="2"/>
              <a:buChar char="q"/>
            </a:pPr>
            <a:r>
              <a:rPr lang="en-US" sz="1900" dirty="0"/>
              <a:t>List of all EAR-controlled items can be found on the Commerce Control List (CCL)</a:t>
            </a:r>
          </a:p>
        </p:txBody>
      </p:sp>
    </p:spTree>
    <p:extLst>
      <p:ext uri="{BB962C8B-B14F-4D97-AF65-F5344CB8AC3E}">
        <p14:creationId xmlns:p14="http://schemas.microsoft.com/office/powerpoint/2010/main" val="23163295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685800" y="164091"/>
            <a:ext cx="7772400" cy="1470025"/>
          </a:xfrm>
        </p:spPr>
        <p:txBody>
          <a:bodyPr>
            <a:normAutofit/>
          </a:bodyPr>
          <a:lstStyle/>
          <a:p>
            <a:r>
              <a:rPr lang="en-US" sz="3600" b="1" dirty="0"/>
              <a:t>Office of Foreign Asset Control (OFAC)</a:t>
            </a:r>
          </a:p>
        </p:txBody>
      </p:sp>
      <p:sp>
        <p:nvSpPr>
          <p:cNvPr id="2" name="TextBox 1">
            <a:extLst>
              <a:ext uri="{FF2B5EF4-FFF2-40B4-BE49-F238E27FC236}">
                <a16:creationId xmlns:a16="http://schemas.microsoft.com/office/drawing/2014/main" id="{6790D73A-2AAA-5812-6E0A-8465A14BECFA}"/>
              </a:ext>
            </a:extLst>
          </p:cNvPr>
          <p:cNvSpPr txBox="1"/>
          <p:nvPr/>
        </p:nvSpPr>
        <p:spPr>
          <a:xfrm>
            <a:off x="685800" y="2103120"/>
            <a:ext cx="7616952" cy="2431435"/>
          </a:xfrm>
          <a:prstGeom prst="rect">
            <a:avLst/>
          </a:prstGeom>
          <a:noFill/>
        </p:spPr>
        <p:txBody>
          <a:bodyPr wrap="square" rtlCol="0">
            <a:spAutoFit/>
          </a:bodyPr>
          <a:lstStyle/>
          <a:p>
            <a:pPr marL="285750" indent="-285750">
              <a:buFont typeface="Wingdings" panose="05000000000000000000" pitchFamily="2" charset="2"/>
              <a:buChar char="q"/>
            </a:pPr>
            <a:r>
              <a:rPr lang="en-US" sz="1900" dirty="0"/>
              <a:t>OFAC is operated within the Office of Terrorism and Financial Intelligence (OTFI) under the Department of Treasury</a:t>
            </a:r>
          </a:p>
          <a:p>
            <a:pPr marL="285750" indent="-285750">
              <a:buFont typeface="Wingdings" panose="05000000000000000000" pitchFamily="2" charset="2"/>
              <a:buChar char="q"/>
            </a:pPr>
            <a:r>
              <a:rPr lang="en-US" sz="1900" dirty="0">
                <a:effectLst/>
                <a:ea typeface="Calibri" panose="020F0502020204030204" pitchFamily="34" charset="0"/>
                <a:cs typeface="Times New Roman" panose="02020603050405020304" pitchFamily="18" charset="0"/>
              </a:rPr>
              <a:t>There are two main lists under OFAC</a:t>
            </a:r>
          </a:p>
          <a:p>
            <a:pPr marL="800100" lvl="1" indent="-342900">
              <a:buFont typeface="Wingdings" panose="05000000000000000000" pitchFamily="2" charset="2"/>
              <a:buChar char="v"/>
            </a:pPr>
            <a:r>
              <a:rPr lang="en-US" sz="1900" dirty="0">
                <a:ea typeface="Calibri" panose="020F0502020204030204" pitchFamily="34" charset="0"/>
                <a:cs typeface="Times New Roman" panose="02020603050405020304" pitchFamily="18" charset="0"/>
              </a:rPr>
              <a:t>C</a:t>
            </a:r>
            <a:r>
              <a:rPr lang="en-US" sz="1900" dirty="0">
                <a:effectLst/>
                <a:ea typeface="Calibri" panose="020F0502020204030204" pitchFamily="34" charset="0"/>
                <a:cs typeface="Times New Roman" panose="02020603050405020304" pitchFamily="18" charset="0"/>
              </a:rPr>
              <a:t>ountry-wide sanctions and Specially Designated Nationals and Blocked Persons List (SDN)</a:t>
            </a:r>
          </a:p>
          <a:p>
            <a:pPr marL="800100" lvl="1" indent="-342900">
              <a:buFont typeface="Wingdings" panose="05000000000000000000" pitchFamily="2" charset="2"/>
              <a:buChar char="v"/>
            </a:pPr>
            <a:r>
              <a:rPr lang="en-US" sz="1900" dirty="0">
                <a:effectLst/>
                <a:ea typeface="Calibri" panose="020F0502020204030204" pitchFamily="34" charset="0"/>
                <a:cs typeface="Times New Roman" panose="02020603050405020304" pitchFamily="18" charset="0"/>
              </a:rPr>
              <a:t>Country-wide sanctions are comprehensive across a state while the SDN list is more selective in its application.</a:t>
            </a:r>
          </a:p>
          <a:p>
            <a:pPr marL="285750" indent="-285750">
              <a:buFont typeface="Wingdings" panose="05000000000000000000" pitchFamily="2" charset="2"/>
              <a:buChar char="q"/>
            </a:pPr>
            <a:endParaRPr lang="en-US" sz="1900" dirty="0"/>
          </a:p>
        </p:txBody>
      </p:sp>
    </p:spTree>
    <p:extLst>
      <p:ext uri="{BB962C8B-B14F-4D97-AF65-F5344CB8AC3E}">
        <p14:creationId xmlns:p14="http://schemas.microsoft.com/office/powerpoint/2010/main" val="32663201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685800" y="164091"/>
            <a:ext cx="7772400" cy="1470025"/>
          </a:xfrm>
        </p:spPr>
        <p:txBody>
          <a:bodyPr>
            <a:normAutofit/>
          </a:bodyPr>
          <a:lstStyle/>
          <a:p>
            <a:r>
              <a:rPr lang="en-US" sz="3600" b="1" dirty="0"/>
              <a:t>Federal Acquisition Regulation (FAR)</a:t>
            </a:r>
            <a:endParaRPr lang="en-US" sz="3500" b="1" dirty="0"/>
          </a:p>
        </p:txBody>
      </p:sp>
      <p:sp>
        <p:nvSpPr>
          <p:cNvPr id="2" name="TextBox 1">
            <a:extLst>
              <a:ext uri="{FF2B5EF4-FFF2-40B4-BE49-F238E27FC236}">
                <a16:creationId xmlns:a16="http://schemas.microsoft.com/office/drawing/2014/main" id="{6790D73A-2AAA-5812-6E0A-8465A14BECFA}"/>
              </a:ext>
            </a:extLst>
          </p:cNvPr>
          <p:cNvSpPr txBox="1"/>
          <p:nvPr/>
        </p:nvSpPr>
        <p:spPr>
          <a:xfrm>
            <a:off x="685800" y="2103120"/>
            <a:ext cx="7616952" cy="2723823"/>
          </a:xfrm>
          <a:prstGeom prst="rect">
            <a:avLst/>
          </a:prstGeom>
          <a:noFill/>
        </p:spPr>
        <p:txBody>
          <a:bodyPr wrap="square" rtlCol="0">
            <a:spAutoFit/>
          </a:bodyPr>
          <a:lstStyle/>
          <a:p>
            <a:pPr marL="342900" indent="-342900" algn="l">
              <a:buFont typeface="Wingdings" panose="05000000000000000000" pitchFamily="2" charset="2"/>
              <a:buChar char="q"/>
            </a:pPr>
            <a:r>
              <a:rPr lang="en-US" sz="1900" dirty="0">
                <a:solidFill>
                  <a:srgbClr val="1B1B1B"/>
                </a:solidFill>
              </a:rPr>
              <a:t>P</a:t>
            </a:r>
            <a:r>
              <a:rPr lang="en-US" sz="1900" b="0" i="0" dirty="0">
                <a:solidFill>
                  <a:srgbClr val="1B1B1B"/>
                </a:solidFill>
                <a:effectLst/>
              </a:rPr>
              <a:t>rimary regulation for use by all executive agencies in their acquisition of supplies and services with appropriated funds.</a:t>
            </a:r>
          </a:p>
          <a:p>
            <a:pPr marL="342900" indent="-342900" algn="l">
              <a:buFont typeface="Wingdings" panose="05000000000000000000" pitchFamily="2" charset="2"/>
              <a:buChar char="q"/>
            </a:pPr>
            <a:r>
              <a:rPr lang="en-US" sz="1900" dirty="0">
                <a:solidFill>
                  <a:srgbClr val="1B1B1B"/>
                </a:solidFill>
              </a:rPr>
              <a:t>A</a:t>
            </a:r>
            <a:r>
              <a:rPr lang="en-US" sz="1900" b="0" i="0" dirty="0">
                <a:solidFill>
                  <a:srgbClr val="1B1B1B"/>
                </a:solidFill>
                <a:effectLst/>
              </a:rPr>
              <a:t>lso contains standard solicitation provisions and contract clauses and the various agency FAR supplements.</a:t>
            </a:r>
          </a:p>
          <a:p>
            <a:pPr marL="342900" indent="-342900" algn="l">
              <a:buFont typeface="Wingdings" panose="05000000000000000000" pitchFamily="2" charset="2"/>
              <a:buChar char="q"/>
            </a:pPr>
            <a:r>
              <a:rPr lang="en-US" sz="1900" b="0" i="0" dirty="0">
                <a:solidFill>
                  <a:srgbClr val="1B1B1B"/>
                </a:solidFill>
                <a:effectLst/>
              </a:rPr>
              <a:t>The Department of Defense (DoD), GSA, and the National Aeronautics and Space Administration (NASA) jointly issue the FAR.</a:t>
            </a:r>
          </a:p>
          <a:p>
            <a:pPr marL="342900" indent="-342900" algn="l">
              <a:buFont typeface="Wingdings" panose="05000000000000000000" pitchFamily="2" charset="2"/>
              <a:buChar char="q"/>
            </a:pPr>
            <a:r>
              <a:rPr lang="en-US" sz="1900" dirty="0">
                <a:solidFill>
                  <a:srgbClr val="1B1B1B"/>
                </a:solidFill>
              </a:rPr>
              <a:t>Most important clause is 52.204-21</a:t>
            </a:r>
            <a:endParaRPr lang="en-US" sz="1900" b="0" i="0" dirty="0">
              <a:solidFill>
                <a:srgbClr val="1B1B1B"/>
              </a:solidFill>
              <a:effectLst/>
            </a:endParaRPr>
          </a:p>
          <a:p>
            <a:pPr marL="285750" indent="-285750">
              <a:buFont typeface="Wingdings" panose="05000000000000000000" pitchFamily="2" charset="2"/>
              <a:buChar char="q"/>
            </a:pPr>
            <a:endParaRPr lang="en-US" sz="1900" dirty="0"/>
          </a:p>
        </p:txBody>
      </p:sp>
    </p:spTree>
    <p:extLst>
      <p:ext uri="{BB962C8B-B14F-4D97-AF65-F5344CB8AC3E}">
        <p14:creationId xmlns:p14="http://schemas.microsoft.com/office/powerpoint/2010/main" val="30033843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685800" y="164091"/>
            <a:ext cx="7772400" cy="1470025"/>
          </a:xfrm>
        </p:spPr>
        <p:txBody>
          <a:bodyPr>
            <a:normAutofit/>
          </a:bodyPr>
          <a:lstStyle/>
          <a:p>
            <a:r>
              <a:rPr lang="en-US" sz="3600" b="1" dirty="0"/>
              <a:t>Defense Federal Acquisition Regulation Supplement (DFARS)</a:t>
            </a:r>
          </a:p>
        </p:txBody>
      </p:sp>
      <p:sp>
        <p:nvSpPr>
          <p:cNvPr id="2" name="TextBox 1">
            <a:extLst>
              <a:ext uri="{FF2B5EF4-FFF2-40B4-BE49-F238E27FC236}">
                <a16:creationId xmlns:a16="http://schemas.microsoft.com/office/drawing/2014/main" id="{6790D73A-2AAA-5812-6E0A-8465A14BECFA}"/>
              </a:ext>
            </a:extLst>
          </p:cNvPr>
          <p:cNvSpPr txBox="1"/>
          <p:nvPr/>
        </p:nvSpPr>
        <p:spPr>
          <a:xfrm>
            <a:off x="685800" y="2103120"/>
            <a:ext cx="7616952" cy="3893374"/>
          </a:xfrm>
          <a:prstGeom prst="rect">
            <a:avLst/>
          </a:prstGeom>
          <a:noFill/>
        </p:spPr>
        <p:txBody>
          <a:bodyPr wrap="square" rtlCol="0">
            <a:spAutoFit/>
          </a:bodyPr>
          <a:lstStyle/>
          <a:p>
            <a:pPr marL="285750" indent="-285750">
              <a:buFont typeface="Wingdings" panose="05000000000000000000" pitchFamily="2" charset="2"/>
              <a:buChar char="q"/>
            </a:pPr>
            <a:r>
              <a:rPr lang="en-US" sz="1900" dirty="0">
                <a:ea typeface="Calibri" panose="020F0502020204030204" pitchFamily="34" charset="0"/>
              </a:rPr>
              <a:t>DFARS</a:t>
            </a:r>
            <a:r>
              <a:rPr lang="en-US" sz="1900" dirty="0">
                <a:effectLst/>
                <a:ea typeface="Calibri" panose="020F0502020204030204" pitchFamily="34" charset="0"/>
              </a:rPr>
              <a:t> clauses are administered by DoD, which supplement the Federal Acquisition Regulation (FAR). </a:t>
            </a:r>
          </a:p>
          <a:p>
            <a:pPr marL="285750" indent="-285750">
              <a:buFont typeface="Wingdings" panose="05000000000000000000" pitchFamily="2" charset="2"/>
              <a:buChar char="q"/>
            </a:pPr>
            <a:r>
              <a:rPr lang="en-US" sz="1900" dirty="0">
                <a:effectLst/>
                <a:ea typeface="Calibri" panose="020F0502020204030204" pitchFamily="34" charset="0"/>
              </a:rPr>
              <a:t>DFARS contains requirements of law, DoD-wide policies, delegations of FAR authorities, deviations from FAR requirements, and policies/procedures that have a significant impact on the public</a:t>
            </a:r>
          </a:p>
          <a:p>
            <a:pPr marL="285750" indent="-285750">
              <a:buFont typeface="Wingdings" panose="05000000000000000000" pitchFamily="2" charset="2"/>
              <a:buChar char="q"/>
            </a:pPr>
            <a:r>
              <a:rPr lang="en-US" sz="1900" dirty="0"/>
              <a:t>Most important DFARS clauses for export control</a:t>
            </a:r>
          </a:p>
          <a:p>
            <a:pPr marL="742950" lvl="1" indent="-285750">
              <a:buFont typeface="Wingdings" panose="05000000000000000000" pitchFamily="2" charset="2"/>
              <a:buChar char="q"/>
            </a:pPr>
            <a:r>
              <a:rPr lang="en-US" sz="1900" dirty="0"/>
              <a:t>DFARS 252.204.7000</a:t>
            </a:r>
          </a:p>
          <a:p>
            <a:pPr marL="742950" lvl="1" indent="-285750">
              <a:buFont typeface="Wingdings" panose="05000000000000000000" pitchFamily="2" charset="2"/>
              <a:buChar char="q"/>
            </a:pPr>
            <a:r>
              <a:rPr lang="en-US" sz="1900" dirty="0"/>
              <a:t>DFARS 252.204.7012</a:t>
            </a:r>
          </a:p>
          <a:p>
            <a:pPr marL="742950" lvl="1" indent="-285750">
              <a:buFont typeface="Wingdings" panose="05000000000000000000" pitchFamily="2" charset="2"/>
              <a:buChar char="q"/>
            </a:pPr>
            <a:r>
              <a:rPr lang="en-US" sz="1900" dirty="0"/>
              <a:t>DFARS 252.204.7019</a:t>
            </a:r>
          </a:p>
          <a:p>
            <a:pPr marL="742950" lvl="1" indent="-285750">
              <a:buFont typeface="Wingdings" panose="05000000000000000000" pitchFamily="2" charset="2"/>
              <a:buChar char="q"/>
            </a:pPr>
            <a:r>
              <a:rPr lang="en-US" sz="1900" dirty="0"/>
              <a:t>DFARS 252.204.7020</a:t>
            </a:r>
          </a:p>
          <a:p>
            <a:pPr marL="742950" lvl="1" indent="-285750">
              <a:buFont typeface="Wingdings" panose="05000000000000000000" pitchFamily="2" charset="2"/>
              <a:buChar char="q"/>
            </a:pPr>
            <a:r>
              <a:rPr lang="en-US" sz="1900" dirty="0"/>
              <a:t>DFARS 252.204.7000</a:t>
            </a:r>
          </a:p>
          <a:p>
            <a:pPr marL="742950" lvl="1" indent="-285750">
              <a:buFont typeface="Wingdings" panose="05000000000000000000" pitchFamily="2" charset="2"/>
              <a:buChar char="q"/>
            </a:pPr>
            <a:endParaRPr lang="en-US" sz="1900" dirty="0"/>
          </a:p>
        </p:txBody>
      </p:sp>
    </p:spTree>
    <p:extLst>
      <p:ext uri="{BB962C8B-B14F-4D97-AF65-F5344CB8AC3E}">
        <p14:creationId xmlns:p14="http://schemas.microsoft.com/office/powerpoint/2010/main" val="2820984065"/>
      </p:ext>
    </p:extLst>
  </p:cSld>
  <p:clrMapOvr>
    <a:masterClrMapping/>
  </p:clrMapOvr>
</p:sld>
</file>

<file path=ppt/theme/theme1.xml><?xml version="1.0" encoding="utf-8"?>
<a:theme xmlns:a="http://schemas.openxmlformats.org/drawingml/2006/main" name="MSU_Maroon&amp;Grey">
  <a:themeElements>
    <a:clrScheme name="MSU Colors">
      <a:dk1>
        <a:srgbClr val="000000"/>
      </a:dk1>
      <a:lt1>
        <a:srgbClr val="FFFFFF"/>
      </a:lt1>
      <a:dk2>
        <a:srgbClr val="5D1724"/>
      </a:dk2>
      <a:lt2>
        <a:srgbClr val="E2E4DB"/>
      </a:lt2>
      <a:accent1>
        <a:srgbClr val="5E091A"/>
      </a:accent1>
      <a:accent2>
        <a:srgbClr val="410611"/>
      </a:accent2>
      <a:accent3>
        <a:srgbClr val="545651"/>
      </a:accent3>
      <a:accent4>
        <a:srgbClr val="848780"/>
      </a:accent4>
      <a:accent5>
        <a:srgbClr val="B9BDB3"/>
      </a:accent5>
      <a:accent6>
        <a:srgbClr val="890C25"/>
      </a:accent6>
      <a:hlink>
        <a:srgbClr val="890C25"/>
      </a:hlink>
      <a:folHlink>
        <a:srgbClr val="890C25"/>
      </a:folHlink>
    </a:clrScheme>
    <a:fontScheme name="Executive">
      <a:maj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MSU_Maroon&amp;Grey.thmx</Template>
  <TotalTime>245</TotalTime>
  <Words>1746</Words>
  <Application>Microsoft Office PowerPoint</Application>
  <PresentationFormat>On-screen Show (4:3)</PresentationFormat>
  <Paragraphs>124</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Century Gothic</vt:lpstr>
      <vt:lpstr>Palatino Linotype</vt:lpstr>
      <vt:lpstr>Wingdings</vt:lpstr>
      <vt:lpstr>MSU_Maroon&amp;Grey</vt:lpstr>
      <vt:lpstr>Export Control Basics  (this does not count at training for TCPs)</vt:lpstr>
      <vt:lpstr>What is Export Control?</vt:lpstr>
      <vt:lpstr>Why is Export Control Important?</vt:lpstr>
      <vt:lpstr>Export Control Regulations</vt:lpstr>
      <vt:lpstr>International Traffic in-Arms Regulation (ITAR)</vt:lpstr>
      <vt:lpstr>Export Administration Regulation (EAR)</vt:lpstr>
      <vt:lpstr>Office of Foreign Asset Control (OFAC)</vt:lpstr>
      <vt:lpstr>Federal Acquisition Regulation (FAR)</vt:lpstr>
      <vt:lpstr>Defense Federal Acquisition Regulation Supplement (DFARS)</vt:lpstr>
      <vt:lpstr>126.1 countries</vt:lpstr>
      <vt:lpstr>Full-Time Employee Exemption (FTEE)</vt:lpstr>
      <vt:lpstr>How Do We Protect Sensitive Technology and projects?</vt:lpstr>
      <vt:lpstr>Export Control Violation Penalties</vt:lpstr>
      <vt:lpstr>Factors in Determining Extent of Penalties and Fines</vt:lpstr>
      <vt:lpstr>University Violations Case Studies</vt:lpstr>
      <vt:lpstr>University Violations Case Studies Cont’d</vt:lpstr>
    </vt:vector>
  </TitlesOfParts>
  <Company>Mississippi State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Heather Rowe</dc:creator>
  <cp:lastModifiedBy>Jenkins, Christopher</cp:lastModifiedBy>
  <cp:revision>27</cp:revision>
  <dcterms:created xsi:type="dcterms:W3CDTF">2015-07-09T18:42:12Z</dcterms:created>
  <dcterms:modified xsi:type="dcterms:W3CDTF">2022-09-30T18:39:52Z</dcterms:modified>
</cp:coreProperties>
</file>